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7.xml" ContentType="application/inkml+xml"/>
  <Override PartName="/ppt/notesSlides/notesSlide53.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94" r:id="rId2"/>
    <p:sldId id="392" r:id="rId3"/>
    <p:sldId id="431" r:id="rId4"/>
    <p:sldId id="421" r:id="rId5"/>
    <p:sldId id="422" r:id="rId6"/>
    <p:sldId id="423" r:id="rId7"/>
    <p:sldId id="430" r:id="rId8"/>
    <p:sldId id="425" r:id="rId9"/>
    <p:sldId id="427" r:id="rId10"/>
    <p:sldId id="434" r:id="rId11"/>
    <p:sldId id="424" r:id="rId12"/>
    <p:sldId id="433" r:id="rId13"/>
    <p:sldId id="428" r:id="rId14"/>
    <p:sldId id="429" r:id="rId15"/>
    <p:sldId id="432" r:id="rId16"/>
    <p:sldId id="410" r:id="rId17"/>
    <p:sldId id="412" r:id="rId18"/>
    <p:sldId id="411" r:id="rId19"/>
    <p:sldId id="413" r:id="rId20"/>
    <p:sldId id="414" r:id="rId21"/>
    <p:sldId id="415" r:id="rId22"/>
    <p:sldId id="416" r:id="rId23"/>
    <p:sldId id="417" r:id="rId24"/>
    <p:sldId id="418" r:id="rId25"/>
    <p:sldId id="419" r:id="rId26"/>
    <p:sldId id="420" r:id="rId27"/>
    <p:sldId id="435" r:id="rId28"/>
    <p:sldId id="436" r:id="rId29"/>
    <p:sldId id="437" r:id="rId30"/>
    <p:sldId id="438" r:id="rId31"/>
    <p:sldId id="443" r:id="rId32"/>
    <p:sldId id="440" r:id="rId33"/>
    <p:sldId id="441" r:id="rId34"/>
    <p:sldId id="442" r:id="rId35"/>
    <p:sldId id="444" r:id="rId36"/>
    <p:sldId id="445" r:id="rId37"/>
    <p:sldId id="446" r:id="rId38"/>
    <p:sldId id="447" r:id="rId39"/>
    <p:sldId id="448" r:id="rId40"/>
    <p:sldId id="458" r:id="rId41"/>
    <p:sldId id="449" r:id="rId42"/>
    <p:sldId id="450" r:id="rId43"/>
    <p:sldId id="451" r:id="rId44"/>
    <p:sldId id="452" r:id="rId45"/>
    <p:sldId id="453" r:id="rId46"/>
    <p:sldId id="454" r:id="rId47"/>
    <p:sldId id="457" r:id="rId48"/>
    <p:sldId id="455" r:id="rId49"/>
    <p:sldId id="456" r:id="rId50"/>
    <p:sldId id="368" r:id="rId51"/>
    <p:sldId id="408" r:id="rId52"/>
    <p:sldId id="393" r:id="rId53"/>
    <p:sldId id="358" r:id="rId54"/>
    <p:sldId id="396" r:id="rId55"/>
    <p:sldId id="398" r:id="rId56"/>
    <p:sldId id="397" r:id="rId57"/>
    <p:sldId id="402" r:id="rId58"/>
    <p:sldId id="403" r:id="rId59"/>
    <p:sldId id="404" r:id="rId60"/>
    <p:sldId id="405" r:id="rId61"/>
    <p:sldId id="406" r:id="rId62"/>
    <p:sldId id="407" r:id="rId63"/>
    <p:sldId id="394" r:id="rId64"/>
    <p:sldId id="395" r:id="rId65"/>
    <p:sldId id="400" r:id="rId66"/>
    <p:sldId id="401" r:id="rId67"/>
    <p:sldId id="409" r:id="rId68"/>
    <p:sldId id="355" r:id="rId69"/>
    <p:sldId id="258" r:id="rId70"/>
    <p:sldId id="363" r:id="rId71"/>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Martin" initials="PM"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F00"/>
    <a:srgbClr val="279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3"/>
    <p:restoredTop sz="78486"/>
  </p:normalViewPr>
  <p:slideViewPr>
    <p:cSldViewPr>
      <p:cViewPr varScale="1">
        <p:scale>
          <a:sx n="174" d="100"/>
          <a:sy n="174" d="100"/>
        </p:scale>
        <p:origin x="192" y="784"/>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0"/>
    </p:cViewPr>
  </p:sorterViewPr>
  <p:notesViewPr>
    <p:cSldViewPr>
      <p:cViewPr>
        <p:scale>
          <a:sx n="150" d="100"/>
          <a:sy n="150" d="100"/>
        </p:scale>
        <p:origin x="3432" y="4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FA2D9E-7093-4CEA-A557-FF3D02026D5B}" type="datetimeFigureOut">
              <a:rPr lang="nl-NL" smtClean="0"/>
              <a:pPr/>
              <a:t>24-01-2024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AB5D42-40D2-42DA-8CBE-725241D50E02}" type="slidenum">
              <a:rPr lang="nl-NL" smtClean="0"/>
              <a:pPr/>
              <a:t>‹#›</a:t>
            </a:fld>
            <a:endParaRPr lang="nl-NL"/>
          </a:p>
        </p:txBody>
      </p:sp>
    </p:spTree>
    <p:extLst>
      <p:ext uri="{BB962C8B-B14F-4D97-AF65-F5344CB8AC3E}">
        <p14:creationId xmlns:p14="http://schemas.microsoft.com/office/powerpoint/2010/main" val="285071627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43:08.050"/>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4:35.733"/>
    </inkml:context>
    <inkml:brush xml:id="br0">
      <inkml:brushProperty name="width" value="0.05" units="cm"/>
      <inkml:brushProperty name="height" value="0.05" units="cm"/>
      <inkml:brushProperty name="color" value="#E71224"/>
    </inkml:brush>
  </inkml:definitions>
  <inkml:trace contextRef="#ctx0" brushRef="#br0">1 0 24575,'0'3'0,"0"-1"0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4:38.968"/>
    </inkml:context>
    <inkml:brush xml:id="br0">
      <inkml:brushProperty name="width" value="0.05" units="cm"/>
      <inkml:brushProperty name="height" value="0.05" units="cm"/>
      <inkml:brushProperty name="color" value="#E71224"/>
    </inkml:brush>
  </inkml:definitions>
  <inkml:trace contextRef="#ctx0" brushRef="#br0">0 0 24575,'24'2'0,"14"2"0,23 3 0,18 3 0,16 0 0,-44-5 0,0-1 0,1 0 0,-2-1 0,40 2 0,-16-3 0,-13 0 0,-11-1 0,-10-1 0,-9 0 0,-5 0 0,-5 0 0,-4 0 0,-6 0 0,-4 0 0,-2 0 0,-1 0 0,-1 0 0,2 0 0,4 0 0,3 0 0,3 0 0,3-1 0,2 0 0,0 0 0,-2-1 0,-2 1 0,-1 0 0,-3-1 0,1 1 0,-1-1 0,1 1 0,1 1 0,0 0 0,2 0 0,5 0 0,7 0 0,8 0 0,8 0 0,3-1 0,1 0 0,-4-1 0,-5-1 0,-7 1 0,-4 0 0,-1 1 0,3 0 0,4 0 0,5-1 0,3 1 0,-1 0 0,-5 0 0,-6 0 0,-2 0 0,-2 0 0,0 1 0,-1-1 0,-2 1 0,-4-1 0,-5 1 0,-3 0 0,-2 0 0,2 1 0,1-1 0,4 2 0,4 0 0,1 0 0,1 0 0,-2-2 0,-2 1 0,-1-1 0,-1-1 0,0 0 0,-2-1 0,-2 0 0,-2 0 0,-3 0 0,0-1 0,0 2 0,0-1 0,-2 1 0,-1-1 0,-2 2 0,0-1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4:45.770"/>
    </inkml:context>
    <inkml:brush xml:id="br0">
      <inkml:brushProperty name="width" value="0.05" units="cm"/>
      <inkml:brushProperty name="height" value="0.05" units="cm"/>
      <inkml:brushProperty name="color" value="#E71224"/>
    </inkml:brush>
  </inkml:definitions>
  <inkml:trace contextRef="#ctx0" brushRef="#br0">1355 7 24575,'-17'2'0,"-4"0"0,-31 2 0,-31 1 0,27-2 0,-5-1 0,-13 2 0,-2-1 0,0 0 0,0 0 0,-1 1 0,2 0 0,5 0 0,3 1 0,8 1 0,3 0 0,-37 6 0,24 1 0,18 2 0,13 6 0,7 5 0,5 7 0,4 4 0,6 0 0,7-3 0,5-3 0,6 1 0,5 3 0,5 3 0,9 3 0,9 3 0,8 0 0,5-4 0,0-6 0,0-9 0,-2-6 0,2-3 0,5-4 0,10-1 0,12-2 0,11 0 0,8 0 0,8 0 0,-47-5 0,1 0 0,47 4 0,-3-3 0,-9-1 0,-8-1 0,-6-2 0,-11 0 0,-5-1 0,0 0 0,1-1 0,7 1 0,6 0 0,6 0 0,10 1 0,9 1 0,-44-1 0,-1 0 0,1 0 0,-1 0 0,47 1 0,-1 0 0,-2-1 0,-5-3 0,-10-1 0,-10-2 0,-4 0 0,-3 1 0,-5 1 0,-4 1 0,-2 1 0,3 1 0,3 1 0,2-1 0,-1 1 0,-2-2 0,0-1 0,-4-2 0,-1-1 0,2-3 0,0-2 0,5-3 0,3-3 0,-3-1 0,-4-1 0,-6 1 0,-7 0 0,-7 2 0,-8 3 0,-10 2 0,-8 3 0,-4 0 0,-4-1 0,-4-2 0,-4-3 0,-4-4 0,-5-2 0,-4-3 0,-5-2 0,-3-2 0,-5-2 0,-4-2 0,-9-2 0,-8-3 0,-7 1 0,-2 3 0,3 5 0,3 4 0,5 3 0,-2 3 0,-2 2 0,-3 1 0,1 2 0,1 3 0,4 3 0,-2 1 0,-2 2 0,-3-1 0,-3 2 0,-4-1 0,-1 0 0,0 0 0,-2-1 0,2 0 0,1 0 0,2 0 0,5 0 0,5 2 0,7-1 0,7 1 0,5 0 0,6 0 0,3 0 0,3-1 0,1-2 0,2 0 0,0-2 0,-1 1 0,0 1 0,-2 1 0,1 1 0,-1 0 0,0 0 0,-2 0 0,-2-2 0,-3 0 0,-3 1 0,1 0 0,1 1 0,3 1 0,4 1 0,6-1 0,8 0 0,5 1 0,0-1 0,-3-1 0,-3 1 0,-3-1 0,3 1 0,4 0 0,3 1 0,2-2 0,0 0 0,-3-1 0,-3-2 0,-1 1 0,0 0 0,0 1 0,4 1 0,4 1 0,2 0 0,1 1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5:05.474"/>
    </inkml:context>
    <inkml:brush xml:id="br0">
      <inkml:brushProperty name="width" value="0.05" units="cm"/>
      <inkml:brushProperty name="height" value="0.05" units="cm"/>
      <inkml:brushProperty name="color" value="#E71224"/>
    </inkml:brush>
  </inkml:definitions>
  <inkml:trace contextRef="#ctx0" brushRef="#br0">227 137 24575,'-10'11'0,"-1"3"0,-2 4 0,0 3 0,-1 1 0,0 3 0,-3 0 0,1 1 0,0-1 0,1 0 0,2-1 0,1 0 0,1 2 0,-1 3 0,0 1 0,2 0 0,2-5 0,3-3 0,2-3 0,2-1 0,2 0 0,4 0 0,4-2 0,4 0 0,3 0 0,5 0 0,4 1 0,6 1 0,8 2 0,5 0 0,24 8 0,-26-13 0,30 8 0,-10-11 0,26 2 0,10-3 0,-6-4 0,-12-3 0,-7-2 0,-8-1 0,-8-1 0,-10-1 0,-6 0 0,-2 0 0,-2 0 0,0 1 0,1-1 0,1-1 0,5 0 0,5-2 0,3-1 0,-1-2 0,-4-1 0,-8 0 0,-7 0 0,-9-1 0,-9 2 0,-6-2 0,-4 0 0,-1-2 0,-2-3 0,0-4 0,0-3 0,2-5 0,3-3 0,6-6 0,6-4 0,2-4 0,-1-2 0,-4 0 0,-4-1 0,-3 1 0,-4 6 0,-3 7 0,0 8 0,-2 6 0,-1 3 0,-2 2 0,-2-1 0,-2 0 0,-3-2 0,-3-2 0,-3-2 0,-4 0 0,-4 0 0,-5 0 0,-6-1 0,-5 3 0,-4 1 0,-3 3 0,-5 4 0,-8 3 0,1 2 0,-9 1 0,-2 1 0,-1 1 0,-5 0 0,11 1 0,7 1 0,12 0 0,10 1 0,10 1 0,3 1 0,3 2 0,-2 1 0,-3 1 0,-3-2 0,-3-1 0,-2-1 0,0 0 0,-1-1 0,4 0 0,6 0 0,10-2 0,8 1 0,5-1 0,0 0 0,-1 1 0,-2 1 0,-3 1 0,-4 1 0,-3-1 0,-1 1 0,1-1 0,5-1 0,2 0 0,4-1 0,2 0 0,1-1 0,0 2 0,-1 0 0,-1 2 0,-1 1 0,0 0 0,-1 0 0,1-1 0,1 0 0,1 0 0,0 0 0,-1 2 0,0 1 0,1 0 0,-1-2 0,1-2 0,-1-3 0,1-1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5:10.273"/>
    </inkml:context>
    <inkml:brush xml:id="br0">
      <inkml:brushProperty name="width" value="0.05" units="cm"/>
      <inkml:brushProperty name="height" value="0.05" units="cm"/>
      <inkml:brushProperty name="color" value="#E71224"/>
    </inkml:brush>
  </inkml:definitions>
  <inkml:trace contextRef="#ctx0" brushRef="#br0">0 28 24575,'13'2'0,"10"1"0,16-1 0,17 0 0,16-1 0,11 0 0,3-1 0,-1 0 0,-7 0 0,-12-1 0,-13-1 0,-14 0 0,-13 2 0,-7-1 0,-6 0 0,-2 0 0,-2 1 0,2-1 0,4 0 0,4 0 0,8-1 0,7 1 0,6-1 0,4-1 0,3 0 0,0 0 0,-2-1 0,-4 0 0,-10 2 0,-7 0 0,-8 2 0,-4 0 0,-3 0 0,-2 1 0,1-1 0,-1 1 0,3-1 0,4 0 0,3 0 0,6-1 0,2 0 0,1 0 0,-4 1 0,-3 0 0,-3 0 0,-1 0 0,-1 1 0,1 0 0,2 0 0,4 0 0,1 1 0,2-1 0,0 0 0,-2 1 0,-2 0 0,-2 0 0,-1 0 0,-3 0 0,-1 0 0,-3 0 0,0 0 0,-3-1 0,-3 1 0,-3-2 0,3-2 0,-3 1 0,3-1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5:14.091"/>
    </inkml:context>
    <inkml:brush xml:id="br0">
      <inkml:brushProperty name="width" value="0.05" units="cm"/>
      <inkml:brushProperty name="height" value="0.05" units="cm"/>
      <inkml:brushProperty name="color" value="#E71224"/>
    </inkml:brush>
  </inkml:definitions>
  <inkml:trace contextRef="#ctx0" brushRef="#br0">1 19 24575,'4'6'0,"3"0"0,5 2 0,5-1 0,5-1 0,7-2 0,8-1 0,5-1 0,5-2 0,2-1 0,0-2 0,3 1 0,2 1 0,7 0 0,6-1 0,5 1 0,4-1 0,8-2 0,5 0 0,7 0 0,1 1 0,-1 0 0,1 0 0,-4 1 0,-6 1 0,-7-1 0,-7 2 0,-9-1 0,-7 1 0,-6 0 0,-4-1 0,-4-1 0,-4-2 0,-5 1 0,-4-1 0,-1 1 0,0 2 0,0 0 0,3 0 0,4 1 0,6 0 0,6 2 0,6 1 0,6 1 0,2-1 0,-1 0 0,-3-1 0,-7-2 0,-7 0 0,-8-1 0,-7 0 0,-5 0 0,-5-1 0,-3 2 0,-5-1 0,-4 1 0,-3 0 0,0 1 0,0 1 0,2 1 0,1 1 0,0 0 0,-4-2 0,0 0 0,-2-3 0,1-5 0,-1 4 0,1-4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5:18.758"/>
    </inkml:context>
    <inkml:brush xml:id="br0">
      <inkml:brushProperty name="width" value="0.05" units="cm"/>
      <inkml:brushProperty name="height" value="0.05" units="cm"/>
      <inkml:brushProperty name="color" value="#E71224"/>
    </inkml:brush>
  </inkml:definitions>
  <inkml:trace contextRef="#ctx0" brushRef="#br0">136 700 24575,'9'11'0,"5"2"0,10 3 0,19 3 0,28 3 0,22 2 0,-39-12 0,2-1 0,1 0 0,0-1 0,-4-1 0,0-1 0,44 3 0,-12-5 0,-16-3 0,-15 0 0,-14 0 0,-11-1 0,-5 0 0,-7 0 0,-1-1 0,-1 1 0,2-2 0,3 0 0,3-1 0,5-3 0,9-3 0,7-4 0,2-1 0,-3-3 0,-6 1 0,-6-1 0,-7 0 0,-4 2 0,-6 1 0,-3 2 0,-2 1 0,-2 0 0,0-1 0,0-1 0,0-2 0,1-2 0,0-1 0,-1-1 0,-3-2 0,-1-1 0,-1-2 0,-1-2 0,-1-1 0,-1 1 0,-1-1 0,-2 2 0,-1-2 0,-2-1 0,1 0 0,0-1 0,2 4 0,-1-1 0,1 1 0,0 1 0,0 0 0,0 0 0,0 1 0,-1 1 0,-1 0 0,-3 0 0,-1 1 0,-3 2 0,-3-1 0,-4 1 0,-6 1 0,-5-1 0,-10 3 0,-9 1 0,-11 2 0,-6 2 0,-5 1 0,1 3 0,3 1 0,4 3 0,6 2 0,6 0 0,8 2 0,5 0 0,4 0 0,0 1 0,-1 0 0,-5 1 0,-6 1 0,-10 1 0,-7 3 0,-5 3 0,-2 3 0,2 1 0,4 2 0,11 0 0,11-2 0,12-1 0,14-5 0,8-4 0,5-3 0,3-2 0,1 0 0,1-1 0,-1 2 0,1 0 0,1 1 0,1 3 0,1 2 0,1 2 0,3 1 0,3 3 0,1 1 0,0 1 0,-2-1 0,-1-2 0,-2-1 0,0-2 0,0-1 0,0 1 0,-1 1 0,0-1 0,0 1 0,-1-1 0,-1 1 0,0-1 0,0-1 0,-2 0 0,0 0 0,-1 0 0,1 0 0,-1-1 0,0 1 0,-1 0 0,-1 0 0,0 0 0,-1 1 0,0-1 0,-1 1 0,0 0 0,0-1 0,0-2 0,0-2 0,2-1 0,0-1 0,1 0 0,0 1 0,0-1 0,0 1 0,0 0 0,0 0 0,0-1 0,0 0 0,1 0 0,-1 1 0,1 0 0,0-2 0,-1 0 0,0-1 0,1 0 0,1 1 0,0 0 0,1-1 0,-1 0 0,0 0 0,-2-7 0,0 5 0,0-5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43:14.235"/>
    </inkml:context>
    <inkml:brush xml:id="br0">
      <inkml:brushProperty name="width" value="0.05" units="cm"/>
      <inkml:brushProperty name="height" value="0.05" units="cm"/>
      <inkml:brushProperty name="color" value="#E71224"/>
    </inkml:brush>
  </inkml:definitions>
  <inkml:trace contextRef="#ctx0" brushRef="#br0">321 228 24575,'-21'8'0,"-3"1"0,-4 1 0,-1 1 0,-2 1 0,3 2 0,4 0 0,4 1 0,4 2 0,2 3 0,2 3 0,1 3 0,1 3 0,1 2 0,1 1 0,0 0 0,1 0 0,0 0 0,1-1 0,2-3 0,2-3 0,1-5 0,1-4 0,2-4 0,0-2 0,3 0 0,3 1 0,4 1 0,7-1 0,10 0 0,11-1 0,13 0 0,9 0 0,4 0 0,-2 0 0,-4 0 0,-3 0 0,-3-1 0,-6-1 0,-6-3 0,-9-2 0,-8 0 0,-8-2 0,-3 0 0,0 1 0,3 0 0,3 1 0,5 0 0,4 2 0,3 2 0,4 1 0,3 0 0,0 0 0,2-1 0,-4-3 0,-4-1 0,-7-2 0,-4 0 0,-5-2 0,-1-1 0,1-1 0,1 1 0,0-2 0,1 1 0,3-1 0,5-2 0,6-2 0,10-2 0,6-2 0,3 0 0,-1-1 0,-7 1 0,-9 2 0,-9 1 0,-11 0 0,-6 0 0,-3-4 0,-3-3 0,-1-5 0,-2-6 0,0-3 0,-1-4 0,0 0 0,-2-1 0,-1-2 0,-2-2 0,-4-3 0,-2-1 0,-2 1 0,-1 3 0,2 3 0,-1 4 0,-1 1 0,-1 2 0,-5 1 0,-2 2 0,-2 2 0,-3 3 0,-1 2 0,-6 1 0,-6 1 0,-8 0 0,-7 1 0,-5 2 0,-4 1 0,-3 2 0,0 1 0,5 4 0,7 3 0,7 1 0,8 2 0,6 3 0,8 0 0,5 3 0,3-1 0,4 1 0,2-1 0,2 1 0,0 0 0,-1 1 0,0 1 0,-1 1 0,0 3 0,-3 2 0,-1 2 0,-2 0 0,-1-2 0,1-4 0,2-1 0,1-4 0,2-1 0,1-2 0,2 0 0,2-1 0,3-1 0,2 0 0,1 1 0,1 2 0,0 2 0,-1 1 0,1 2 0,0 0 0,0 1 0,0 1 0,1-2 0,0-1 0,0-1 0,-2-1 0,0 2 0,-1 0 0,1 0 0,0-2 0,1-1 0,0-3 0,0-2 0,0-3 0,1 1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43:19.969"/>
    </inkml:context>
    <inkml:brush xml:id="br0">
      <inkml:brushProperty name="width" value="0.05" units="cm"/>
      <inkml:brushProperty name="height" value="0.05" units="cm"/>
      <inkml:brushProperty name="color" value="#E71224"/>
    </inkml:brush>
  </inkml:definitions>
  <inkml:trace contextRef="#ctx0" brushRef="#br0">260 122 24575,'-7'8'0,"-5"5"0,-11 13 0,-11 13 0,-5 8 0,-1 2 0,5-4 0,7-9 0,9-8 0,6-6 0,6-3 0,4 2 0,3 6 0,5 8 0,7 14 0,10 14 0,10 11 0,8 4 0,4-2 0,-4-9 0,-6-11 0,-6-14 0,-3-11 0,0-8 0,1-6 0,5-5 0,7-5 0,8-3 0,8-2 0,11 0 0,13 0 0,14 2 0,-42-3 0,1 1 0,-1 0 0,1 0 0,45 0 0,-8-1 0,-8-1 0,-11-1 0,-10-2 0,-8-1 0,0-8 0,-1-2 0,-1-1 0,40-19 0,-58 10 0,11-8 0,11-7 0,7-2 0,0-1 0,-3 3 0,-4 1 0,-6 3 0,-9 6 0,-12 6 0,-10 6 0,-8 4 0,-5 4 0,-2 2 0,-1-1 0,-1-3 0,-2-5 0,-5-5 0,-4-7 0,-4-6 0,-4-7 0,-3-4 0,-3-3 0,-3-1 0,-1 1 0,0 1 0,-1 4 0,2 4 0,1 3 0,0 3 0,0 1 0,1 3 0,1 5 0,4 6 0,2 6 0,2 2 0,0 4 0,-1 2 0,-7 2 0,-13 1 0,-18 2 0,-12-1 0,-7 1 0,-1-1 0,-3 0 0,0-1 0,1 0 0,2 1 0,5 1 0,8 0 0,13 0 0,15 1 0,11 2 0,5-1 0,4 1 0,4-1 0,3-1 0,0-1 0,-2 0 0,-7 0 0,-6 1 0,-8 0 0,-3 1 0,0 0 0,5-1 0,2 1 0,1-1 0,4-1 0,7 0 0,6-1 0,5 2 0,0 0 0,-1 1 0,1 0 0,3-2 0,0 1 0,1 1 0,-1 3 0,0 1 0,0 0 0,2 1 0,-1 0 0,0 0 0,-1-1 0,2-2 0,-2-1 0,-2 1 0,-2 0 0,0 2 0,0-1 0,2-1 0,0-1 0,1-2 0,-1-1 0,0-3 0,-2-1 0,0 0 0,0 1 0,4 2 0,0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43:28.336"/>
    </inkml:context>
    <inkml:brush xml:id="br0">
      <inkml:brushProperty name="width" value="0.05" units="cm"/>
      <inkml:brushProperty name="height" value="0.05" units="cm"/>
      <inkml:brushProperty name="color" value="#E71224"/>
    </inkml:brush>
  </inkml:definitions>
  <inkml:trace contextRef="#ctx0" brushRef="#br0">0 0 24575,'10'3'0,"0"0"0,3-1 0,2 0 0,2 0 0,3 0 0,1 0 0,2-1 0,-1 0 0,0 0 0,-2 0 0,0 0 0,0-1 0,-2 1 0,-1-1 0,0 0 0,1 0 0,0 1 0,0 1 0,2-1 0,1 0 0,2 0 0,1 0 0,0 0 0,1-1 0,0 0 0,-2 0 0,-2 0 0,0 0 0,0 0 0,-1 0 0,-1 0 0,-1 1 0,1 0 0,-1 0 0,1 0 0,1 0 0,1-2 0,1 1 0,-1-1 0,1 0 0,1 0 0,3-1 0,1 1 0,0 0 0,-1 1 0,-3-1 0,-1-1 0,-1 1 0,2-2 0,1 1 0,0 0 0,-2 0 0,-2 0 0,-1 1 0,0 0 0,-3 1 0,0 0 0,-2 0 0,-2 0 0,-1 1 0,0-1 0,-1 1 0,1-1 0,-2 0 0,2 0 0,0 0 0,2 0 0,1 0 0,0 0 0,0 0 0,-1 0 0,0 1 0,-2 0 0,1 1 0,-2 0 0,1 0 0,0 0 0,2 0 0,0-1 0,1 1 0,2-1 0,-1 0 0,0 0 0,0-1 0,0 0 0,1 0 0,1 0 0,-1 0 0,-1 0 0,-2 0 0,-1-1 0,-2 0 0,-2-1 0,-1 1 0,-3 0 0,-2 1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43:39.406"/>
    </inkml:context>
    <inkml:brush xml:id="br0">
      <inkml:brushProperty name="width" value="0.05" units="cm"/>
      <inkml:brushProperty name="height" value="0.05" units="cm"/>
      <inkml:brushProperty name="color" value="#E71224"/>
    </inkml:brush>
  </inkml:definitions>
  <inkml:trace contextRef="#ctx0" brushRef="#br0">0 1 24575,'2'4'0,"2"0"0,3-2 0,7 1 0,8 0 0,9-1 0,7 1 0,3-2 0,3 0 0,-2 0 0,-4-1 0,2-1 0,-6-1 0,-2 0 0,-4 0 0,-6 1 0,-2 0 0,-1 1 0,0 0 0,1 0 0,2 1 0,4 0 0,7 1 0,10 0 0,5-1 0,3 1 0,-2-2 0,-1 0 0,-3-1 0,-3 0 0,-8-1 0,-6 1 0,-4 0 0,-3 0 0,-1 0 0,-3 1 0,0 0 0,0-1 0,0 2 0,3 0 0,3 1 0,2-1 0,4 1 0,4-1 0,6 1 0,6-1 0,3 0 0,0-1 0,-1 0 0,-5 0 0,-5 0 0,-6 0 0,-8 0 0,-7 0 0,-3 0 0,-3 1 0,-2-1 0,-2 1 0,0 1 0,0-1 0,2 1 0,4 0 0,2-1 0,2 0 0,0 0 0,-2-1 0,-6 0 0,-2 0 0,-6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43:42.543"/>
    </inkml:context>
    <inkml:brush xml:id="br0">
      <inkml:brushProperty name="width" value="0.05" units="cm"/>
      <inkml:brushProperty name="height" value="0.05" units="cm"/>
      <inkml:brushProperty name="color" value="#E71224"/>
    </inkml:brush>
  </inkml:definitions>
  <inkml:trace contextRef="#ctx0" brushRef="#br0">0 37 24575,'19'0'0,"7"-2"0,13-1 0,13 0 0,9 2 0,0 0 0,-6 2 0,-12-1 0,-12 2 0,-8-1 0,-7 1 0,-2 1 0,2-1 0,6 1 0,9 0 0,8 0 0,10-2 0,10 0 0,6-3 0,1 1 0,-7-2 0,-10 0 0,-12 2 0,-7-1 0,-1 1 0,-1 0 0,0 1 0,0 0 0,0 0 0,1-1 0,1 1 0,4-1 0,1 0 0,5 0 0,1-1 0,4 0 0,2 0 0,-1-1 0,0 0 0,-1 0 0,-2 0 0,-1 0 0,-4 1 0,-4 0 0,-8 1 0,-11 0 0,-7 1 0,-4 0 0,-2 0 0,2 0 0,2 0 0,3 0 0,3 0 0,2-1 0,0 1 0,-1-1 0,-6 0 0,-2 1 0,-5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43:08.050"/>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4:26.983"/>
    </inkml:context>
    <inkml:brush xml:id="br0">
      <inkml:brushProperty name="width" value="0.05" units="cm"/>
      <inkml:brushProperty name="height" value="0.05" units="cm"/>
      <inkml:brushProperty name="color" value="#E71224"/>
    </inkml:brush>
  </inkml:definitions>
  <inkml:trace contextRef="#ctx0" brushRef="#br0">519 77 24575,'-7'0'0,"-2"1"0,-2-1 0,-7 1 0,-11 1 0,-11 1 0,-7 2 0,-4 2 0,2 4 0,2 4 0,4 3 0,-2 9 0,20-10 0,-7 16 0,15-9 0,1 6 0,2-2 0,9-7 0,1 1 0,0 4 0,1 2 0,1 3 0,2 0 0,0 2 0,0 4 0,0 1 0,0-4 0,1-5 0,1-7 0,2-3 0,0-2 0,0-4 0,2-2 0,-1-1 0,1-2 0,3 2 0,3 2 0,4 3 0,3 2 0,3 2 0,1 1 0,3 1 0,4 0 0,3 0 0,1-3 0,-2-4 0,-1-2 0,-1-3 0,0-2 0,1-1 0,-1 0 0,-1 0 0,1-1 0,2-1 0,5 0 0,3-1 0,3-2 0,2 1 0,1-1 0,0 0 0,-1 0 0,0 0 0,0-1 0,3 0 0,2 0 0,1-1 0,-1-1 0,-2 0 0,-1 1 0,-2 1 0,-2 0 0,-5 1 0,-7 0 0,-8 1 0,-3 0 0,-2 0 0,0-1 0,1 1 0,0-1 0,6 0 0,4 0 0,3-1 0,1 0 0,-2-1 0,-4-1 0,-6-1 0,-5 1 0,-6 0 0,-2-2 0,4-5 0,2-5 0,8-6 0,4-4 0,2-4 0,1-2 0,-1 0 0,-4 4 0,-4 4 0,-5 5 0,-5 3 0,-5 4 0,-3 2 0,0 2 0,-1 1 0,0-1 0,0-1 0,-1-1 0,1-3 0,0-2 0,-1-3 0,1-2 0,-1-2 0,0-2 0,-1-1 0,0-2 0,-1 0 0,-3-1 0,-1 1 0,-1 1 0,-2 0 0,1 1 0,0 1 0,1 0 0,2 4 0,0 0 0,0 2 0,0 1 0,-1 1 0,1 2 0,1 2 0,0 2 0,0 0 0,0 2 0,-3-2 0,-2-1 0,-5-3 0,-3-2 0,-1-1 0,-2 1 0,-2 0 0,0 1 0,0 2 0,-1 2 0,0 3 0,-2 2 0,-3 1 0,-4 1 0,-2 1 0,-2-1 0,1 0 0,1-2 0,3-1 0,1-2 0,1 0 0,3 0 0,2 1 0,3 1 0,0-1 0,0 0 0,2 0 0,1 1 0,0 0 0,1 1 0,0 0 0,-1 1 0,0 0 0,3 0 0,1 1 0,2 1 0,2-1 0,1 2 0,1-1 0,-1 1 0,0 0 0,-1 1 0,-1 0 0,-1 2 0,-2 0 0,-2 1 0,0 0 0,0-1 0,2 0 0,4-2 0,1 0 0,1 0 0,1-1 0,1 1 0,0-1 0,-1 1 0,-2 1 0,-2 0 0,-2 1 0,1 0 0,2-2 0,1 1 0,2-1 0,0 0 0,1 0 0,3-1 0,-2 0 0,-2 0 0,-4 0 0,-4 0 0,-2 0 0,-2 0 0,-1 0 0,0 0 0,2 1 0,2 0 0,8 0 0,1 0 0,5-1 0,-7 1 0,-7 0 0,-4 1 0,-2 1 0,2 2 0,4-2 0,5 0 0,5-1 0,4 0 0,-1 1 0,-2 2 0,-1 2 0,0 0 0,0 1 0,2-3 0,3-1 0,-1-3 0,-1-1 0,-5 0 0,-3 0 0,-1-1 0,-2 1 0,4 0 0,3-1 0,3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4T21:34:31.999"/>
    </inkml:context>
    <inkml:brush xml:id="br0">
      <inkml:brushProperty name="width" value="0.05" units="cm"/>
      <inkml:brushProperty name="height" value="0.05" units="cm"/>
      <inkml:brushProperty name="color" value="#E71224"/>
    </inkml:brush>
  </inkml:definitions>
  <inkml:trace contextRef="#ctx0" brushRef="#br0">1 1 24575,'2'3'0,"2"0"0,9-2 0,20 1 0,20 0 0,19 2 0,15-2 0,2 0 0,-7-2 0,-15-1 0,-19-2 0,-16 0 0,-9 1 0,-11 1 0,1 1 0,12 1 0,18 0 0,16 1 0,10-1 0,3 0 0,-7-1 0,-10-1 0,-16 1 0,-14-1 0,-8 1 0,-7-1 0,-3 1 0,-1 0 0,1 0 0,4 2 0,7 0 0,8 1 0,10-1 0,3 0 0,2-1 0,0-1 0,0-1 0,2 0 0,1-1 0,0 1 0,-5 0 0,-4 0 0,-5 0 0,-5 1 0,-4-1 0,-4 0 0,-3 0 0,0 0 0,1 1 0,1-1 0,1 1 0,-1-1 0,1 1 0,-1 0 0,2 0 0,1 0 0,1-1 0,0 1 0,-4-1 0,-2-1 0,-3 1 0,-1 0 0,-1 1 0,-1-1 0,-1 1 0,-1-1 0,1 1 0,1-1 0,4 0 0,0 1 0,-1 0 0,-3 0 0,-3 0 0,-3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F6D1C1-DE4B-4870-A12A-AFF4E0BE81B9}" type="datetimeFigureOut">
              <a:rPr lang="nl-NL" smtClean="0"/>
              <a:pPr/>
              <a:t>24-01-2024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A546E0-FECB-4A0B-8D67-6747CDA6307C}" type="slidenum">
              <a:rPr lang="nl-NL" smtClean="0"/>
              <a:pPr/>
              <a:t>‹#›</a:t>
            </a:fld>
            <a:endParaRPr lang="nl-NL"/>
          </a:p>
        </p:txBody>
      </p:sp>
    </p:spTree>
    <p:extLst>
      <p:ext uri="{BB962C8B-B14F-4D97-AF65-F5344CB8AC3E}">
        <p14:creationId xmlns:p14="http://schemas.microsoft.com/office/powerpoint/2010/main" val="9821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55976"/>
            <a:ext cx="6096000" cy="4464496"/>
          </a:xfrm>
        </p:spPr>
        <p:txBody>
          <a:bodyPr>
            <a:normAutofit/>
          </a:bodyPr>
          <a:lstStyle/>
          <a:p>
            <a:pPr algn="l"/>
            <a:r>
              <a:rPr lang="en-GB" sz="2800" b="0" i="0" cap="all" dirty="0">
                <a:solidFill>
                  <a:srgbClr val="4A4A4A"/>
                </a:solidFill>
                <a:effectLst/>
                <a:latin typeface="Arial" panose="020B0604020202020204" pitchFamily="34" charset="0"/>
                <a:cs typeface="Arial" panose="020B0604020202020204" pitchFamily="34" charset="0"/>
              </a:rPr>
              <a:t>View on the European electronics manufacturing market</a:t>
            </a:r>
            <a:endParaRPr lang="en-GB" sz="2800" b="0" i="0" dirty="0">
              <a:solidFill>
                <a:srgbClr val="4A4A4A"/>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0A546E0-FECB-4A0B-8D67-6747CDA6307C}" type="slidenum">
              <a:rPr lang="nl-NL" smtClean="0"/>
              <a:pPr/>
              <a:t>1</a:t>
            </a:fld>
            <a:endParaRPr lang="nl-NL" dirty="0"/>
          </a:p>
        </p:txBody>
      </p:sp>
    </p:spTree>
    <p:extLst>
      <p:ext uri="{BB962C8B-B14F-4D97-AF65-F5344CB8AC3E}">
        <p14:creationId xmlns:p14="http://schemas.microsoft.com/office/powerpoint/2010/main" val="1177539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A6679-2AF8-01D8-8ADA-03E02611D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4381A-2EC8-C85A-AC75-4C2008DE0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A124C-529F-ACED-4616-B5F0C7F1F41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358D87-4B11-CE7A-74F2-F9300F77CD0A}"/>
              </a:ext>
            </a:extLst>
          </p:cNvPr>
          <p:cNvSpPr>
            <a:spLocks noGrp="1"/>
          </p:cNvSpPr>
          <p:nvPr>
            <p:ph type="sldNum" sz="quarter" idx="5"/>
          </p:nvPr>
        </p:nvSpPr>
        <p:spPr/>
        <p:txBody>
          <a:bodyPr/>
          <a:lstStyle/>
          <a:p>
            <a:fld id="{40A546E0-FECB-4A0B-8D67-6747CDA6307C}" type="slidenum">
              <a:rPr lang="nl-NL" smtClean="0"/>
              <a:pPr/>
              <a:t>10</a:t>
            </a:fld>
            <a:endParaRPr lang="nl-NL"/>
          </a:p>
        </p:txBody>
      </p:sp>
    </p:spTree>
    <p:extLst>
      <p:ext uri="{BB962C8B-B14F-4D97-AF65-F5344CB8AC3E}">
        <p14:creationId xmlns:p14="http://schemas.microsoft.com/office/powerpoint/2010/main" val="393586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11</a:t>
            </a:fld>
            <a:endParaRPr lang="nl-NL"/>
          </a:p>
        </p:txBody>
      </p:sp>
    </p:spTree>
    <p:extLst>
      <p:ext uri="{BB962C8B-B14F-4D97-AF65-F5344CB8AC3E}">
        <p14:creationId xmlns:p14="http://schemas.microsoft.com/office/powerpoint/2010/main" val="149036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12</a:t>
            </a:fld>
            <a:endParaRPr lang="nl-NL"/>
          </a:p>
        </p:txBody>
      </p:sp>
    </p:spTree>
    <p:extLst>
      <p:ext uri="{BB962C8B-B14F-4D97-AF65-F5344CB8AC3E}">
        <p14:creationId xmlns:p14="http://schemas.microsoft.com/office/powerpoint/2010/main" val="217383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13</a:t>
            </a:fld>
            <a:endParaRPr lang="nl-NL"/>
          </a:p>
        </p:txBody>
      </p:sp>
    </p:spTree>
    <p:extLst>
      <p:ext uri="{BB962C8B-B14F-4D97-AF65-F5344CB8AC3E}">
        <p14:creationId xmlns:p14="http://schemas.microsoft.com/office/powerpoint/2010/main" val="742442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14</a:t>
            </a:fld>
            <a:endParaRPr lang="nl-NL"/>
          </a:p>
        </p:txBody>
      </p:sp>
    </p:spTree>
    <p:extLst>
      <p:ext uri="{BB962C8B-B14F-4D97-AF65-F5344CB8AC3E}">
        <p14:creationId xmlns:p14="http://schemas.microsoft.com/office/powerpoint/2010/main" val="3776888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15</a:t>
            </a:fld>
            <a:endParaRPr lang="nl-NL"/>
          </a:p>
        </p:txBody>
      </p:sp>
    </p:spTree>
    <p:extLst>
      <p:ext uri="{BB962C8B-B14F-4D97-AF65-F5344CB8AC3E}">
        <p14:creationId xmlns:p14="http://schemas.microsoft.com/office/powerpoint/2010/main" val="1080271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16</a:t>
            </a:fld>
            <a:endParaRPr lang="nl-NL"/>
          </a:p>
        </p:txBody>
      </p:sp>
    </p:spTree>
    <p:extLst>
      <p:ext uri="{BB962C8B-B14F-4D97-AF65-F5344CB8AC3E}">
        <p14:creationId xmlns:p14="http://schemas.microsoft.com/office/powerpoint/2010/main" val="3591484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comparison, NL's GDP is +/-1000 B€. So the total European electronics market is +/- 15% of NL's GDP or 25% of Belgium’s +/-600 B€ BBP.</a:t>
            </a:r>
          </a:p>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17</a:t>
            </a:fld>
            <a:endParaRPr lang="nl-NL"/>
          </a:p>
        </p:txBody>
      </p:sp>
    </p:spTree>
    <p:extLst>
      <p:ext uri="{BB962C8B-B14F-4D97-AF65-F5344CB8AC3E}">
        <p14:creationId xmlns:p14="http://schemas.microsoft.com/office/powerpoint/2010/main" val="193016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18</a:t>
            </a:fld>
            <a:endParaRPr lang="nl-NL"/>
          </a:p>
        </p:txBody>
      </p:sp>
    </p:spTree>
    <p:extLst>
      <p:ext uri="{BB962C8B-B14F-4D97-AF65-F5344CB8AC3E}">
        <p14:creationId xmlns:p14="http://schemas.microsoft.com/office/powerpoint/2010/main" val="377589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19</a:t>
            </a:fld>
            <a:endParaRPr lang="nl-NL"/>
          </a:p>
        </p:txBody>
      </p:sp>
    </p:spTree>
    <p:extLst>
      <p:ext uri="{BB962C8B-B14F-4D97-AF65-F5344CB8AC3E}">
        <p14:creationId xmlns:p14="http://schemas.microsoft.com/office/powerpoint/2010/main" val="365796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normAutofit/>
          </a:bodyPr>
          <a:lstStyle/>
          <a:p>
            <a:r>
              <a:rPr lang="en-US" sz="1800" dirty="0"/>
              <a:t>We are your single-source PCB and assembly partner for prototypes &amp; small series made in house in Europe</a:t>
            </a:r>
          </a:p>
        </p:txBody>
      </p:sp>
      <p:sp>
        <p:nvSpPr>
          <p:cNvPr id="4" name="Slide Number Placeholder 3"/>
          <p:cNvSpPr>
            <a:spLocks noGrp="1"/>
          </p:cNvSpPr>
          <p:nvPr>
            <p:ph type="sldNum" sz="quarter" idx="5"/>
          </p:nvPr>
        </p:nvSpPr>
        <p:spPr/>
        <p:txBody>
          <a:bodyPr/>
          <a:lstStyle/>
          <a:p>
            <a:fld id="{40A546E0-FECB-4A0B-8D67-6747CDA6307C}" type="slidenum">
              <a:rPr lang="nl-NL" smtClean="0"/>
              <a:pPr/>
              <a:t>2</a:t>
            </a:fld>
            <a:endParaRPr lang="nl-NL"/>
          </a:p>
        </p:txBody>
      </p:sp>
    </p:spTree>
    <p:extLst>
      <p:ext uri="{BB962C8B-B14F-4D97-AF65-F5344CB8AC3E}">
        <p14:creationId xmlns:p14="http://schemas.microsoft.com/office/powerpoint/2010/main" val="3751430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20</a:t>
            </a:fld>
            <a:endParaRPr lang="nl-NL"/>
          </a:p>
        </p:txBody>
      </p:sp>
    </p:spTree>
    <p:extLst>
      <p:ext uri="{BB962C8B-B14F-4D97-AF65-F5344CB8AC3E}">
        <p14:creationId xmlns:p14="http://schemas.microsoft.com/office/powerpoint/2010/main" val="1502994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21</a:t>
            </a:fld>
            <a:endParaRPr lang="nl-NL"/>
          </a:p>
        </p:txBody>
      </p:sp>
    </p:spTree>
    <p:extLst>
      <p:ext uri="{BB962C8B-B14F-4D97-AF65-F5344CB8AC3E}">
        <p14:creationId xmlns:p14="http://schemas.microsoft.com/office/powerpoint/2010/main" val="4202679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22</a:t>
            </a:fld>
            <a:endParaRPr lang="nl-NL"/>
          </a:p>
        </p:txBody>
      </p:sp>
    </p:spTree>
    <p:extLst>
      <p:ext uri="{BB962C8B-B14F-4D97-AF65-F5344CB8AC3E}">
        <p14:creationId xmlns:p14="http://schemas.microsoft.com/office/powerpoint/2010/main" val="1317943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23</a:t>
            </a:fld>
            <a:endParaRPr lang="nl-NL"/>
          </a:p>
        </p:txBody>
      </p:sp>
    </p:spTree>
    <p:extLst>
      <p:ext uri="{BB962C8B-B14F-4D97-AF65-F5344CB8AC3E}">
        <p14:creationId xmlns:p14="http://schemas.microsoft.com/office/powerpoint/2010/main" val="2217332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24</a:t>
            </a:fld>
            <a:endParaRPr lang="nl-NL"/>
          </a:p>
        </p:txBody>
      </p:sp>
    </p:spTree>
    <p:extLst>
      <p:ext uri="{BB962C8B-B14F-4D97-AF65-F5344CB8AC3E}">
        <p14:creationId xmlns:p14="http://schemas.microsoft.com/office/powerpoint/2010/main" val="1895987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25</a:t>
            </a:fld>
            <a:endParaRPr lang="nl-NL"/>
          </a:p>
        </p:txBody>
      </p:sp>
    </p:spTree>
    <p:extLst>
      <p:ext uri="{BB962C8B-B14F-4D97-AF65-F5344CB8AC3E}">
        <p14:creationId xmlns:p14="http://schemas.microsoft.com/office/powerpoint/2010/main" val="691349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26</a:t>
            </a:fld>
            <a:endParaRPr lang="nl-NL"/>
          </a:p>
        </p:txBody>
      </p:sp>
    </p:spTree>
    <p:extLst>
      <p:ext uri="{BB962C8B-B14F-4D97-AF65-F5344CB8AC3E}">
        <p14:creationId xmlns:p14="http://schemas.microsoft.com/office/powerpoint/2010/main" val="4199362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27</a:t>
            </a:fld>
            <a:endParaRPr lang="nl-NL"/>
          </a:p>
        </p:txBody>
      </p:sp>
    </p:spTree>
    <p:extLst>
      <p:ext uri="{BB962C8B-B14F-4D97-AF65-F5344CB8AC3E}">
        <p14:creationId xmlns:p14="http://schemas.microsoft.com/office/powerpoint/2010/main" val="501648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28</a:t>
            </a:fld>
            <a:endParaRPr lang="nl-NL"/>
          </a:p>
        </p:txBody>
      </p:sp>
    </p:spTree>
    <p:extLst>
      <p:ext uri="{BB962C8B-B14F-4D97-AF65-F5344CB8AC3E}">
        <p14:creationId xmlns:p14="http://schemas.microsoft.com/office/powerpoint/2010/main" val="840052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29</a:t>
            </a:fld>
            <a:endParaRPr lang="nl-NL"/>
          </a:p>
        </p:txBody>
      </p:sp>
    </p:spTree>
    <p:extLst>
      <p:ext uri="{BB962C8B-B14F-4D97-AF65-F5344CB8AC3E}">
        <p14:creationId xmlns:p14="http://schemas.microsoft.com/office/powerpoint/2010/main" val="26242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3</a:t>
            </a:fld>
            <a:endParaRPr lang="nl-NL"/>
          </a:p>
        </p:txBody>
      </p:sp>
    </p:spTree>
    <p:extLst>
      <p:ext uri="{BB962C8B-B14F-4D97-AF65-F5344CB8AC3E}">
        <p14:creationId xmlns:p14="http://schemas.microsoft.com/office/powerpoint/2010/main" val="2286612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30</a:t>
            </a:fld>
            <a:endParaRPr lang="nl-NL"/>
          </a:p>
        </p:txBody>
      </p:sp>
    </p:spTree>
    <p:extLst>
      <p:ext uri="{BB962C8B-B14F-4D97-AF65-F5344CB8AC3E}">
        <p14:creationId xmlns:p14="http://schemas.microsoft.com/office/powerpoint/2010/main" val="758097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31</a:t>
            </a:fld>
            <a:endParaRPr lang="nl-NL"/>
          </a:p>
        </p:txBody>
      </p:sp>
    </p:spTree>
    <p:extLst>
      <p:ext uri="{BB962C8B-B14F-4D97-AF65-F5344CB8AC3E}">
        <p14:creationId xmlns:p14="http://schemas.microsoft.com/office/powerpoint/2010/main" val="3228302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FBABD-9F52-FA81-8531-1048AD469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EC155-7A01-4CE0-3396-DCD63E679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B10690-4E3E-A34C-E904-BA03CBAC1E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7D1DA31-CFE3-5A61-72E5-7EC2A8838C7D}"/>
              </a:ext>
            </a:extLst>
          </p:cNvPr>
          <p:cNvSpPr>
            <a:spLocks noGrp="1"/>
          </p:cNvSpPr>
          <p:nvPr>
            <p:ph type="sldNum" sz="quarter" idx="5"/>
          </p:nvPr>
        </p:nvSpPr>
        <p:spPr/>
        <p:txBody>
          <a:bodyPr/>
          <a:lstStyle/>
          <a:p>
            <a:fld id="{40A546E0-FECB-4A0B-8D67-6747CDA6307C}" type="slidenum">
              <a:rPr lang="nl-NL" smtClean="0"/>
              <a:pPr/>
              <a:t>32</a:t>
            </a:fld>
            <a:endParaRPr lang="nl-NL"/>
          </a:p>
        </p:txBody>
      </p:sp>
    </p:spTree>
    <p:extLst>
      <p:ext uri="{BB962C8B-B14F-4D97-AF65-F5344CB8AC3E}">
        <p14:creationId xmlns:p14="http://schemas.microsoft.com/office/powerpoint/2010/main" val="2191299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1F354-725F-0DA3-E289-83F98ED79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4CBF9-2A71-4E8D-BF0F-1BD789C24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55D38-14C9-FCCB-7B12-300B1BA661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E715ADA-839E-F568-084E-7B64016E7376}"/>
              </a:ext>
            </a:extLst>
          </p:cNvPr>
          <p:cNvSpPr>
            <a:spLocks noGrp="1"/>
          </p:cNvSpPr>
          <p:nvPr>
            <p:ph type="sldNum" sz="quarter" idx="5"/>
          </p:nvPr>
        </p:nvSpPr>
        <p:spPr/>
        <p:txBody>
          <a:bodyPr/>
          <a:lstStyle/>
          <a:p>
            <a:fld id="{40A546E0-FECB-4A0B-8D67-6747CDA6307C}" type="slidenum">
              <a:rPr lang="nl-NL" smtClean="0"/>
              <a:pPr/>
              <a:t>33</a:t>
            </a:fld>
            <a:endParaRPr lang="nl-NL"/>
          </a:p>
        </p:txBody>
      </p:sp>
    </p:spTree>
    <p:extLst>
      <p:ext uri="{BB962C8B-B14F-4D97-AF65-F5344CB8AC3E}">
        <p14:creationId xmlns:p14="http://schemas.microsoft.com/office/powerpoint/2010/main" val="2707379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2BE9C-2B1E-0A3B-6B09-7C167E9C2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B21B5-E04D-6C5B-F15B-ED8A46884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8E705-7C82-7F19-B669-41FB2C14923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FF8119-AD1C-1706-154A-7DE15F81D02A}"/>
              </a:ext>
            </a:extLst>
          </p:cNvPr>
          <p:cNvSpPr>
            <a:spLocks noGrp="1"/>
          </p:cNvSpPr>
          <p:nvPr>
            <p:ph type="sldNum" sz="quarter" idx="5"/>
          </p:nvPr>
        </p:nvSpPr>
        <p:spPr/>
        <p:txBody>
          <a:bodyPr/>
          <a:lstStyle/>
          <a:p>
            <a:fld id="{40A546E0-FECB-4A0B-8D67-6747CDA6307C}" type="slidenum">
              <a:rPr lang="nl-NL" smtClean="0"/>
              <a:pPr/>
              <a:t>34</a:t>
            </a:fld>
            <a:endParaRPr lang="nl-NL"/>
          </a:p>
        </p:txBody>
      </p:sp>
    </p:spTree>
    <p:extLst>
      <p:ext uri="{BB962C8B-B14F-4D97-AF65-F5344CB8AC3E}">
        <p14:creationId xmlns:p14="http://schemas.microsoft.com/office/powerpoint/2010/main" val="1497157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40</a:t>
            </a:fld>
            <a:endParaRPr lang="nl-NL"/>
          </a:p>
        </p:txBody>
      </p:sp>
    </p:spTree>
    <p:extLst>
      <p:ext uri="{BB962C8B-B14F-4D97-AF65-F5344CB8AC3E}">
        <p14:creationId xmlns:p14="http://schemas.microsoft.com/office/powerpoint/2010/main" val="2357667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43</a:t>
            </a:fld>
            <a:endParaRPr lang="nl-NL"/>
          </a:p>
        </p:txBody>
      </p:sp>
    </p:spTree>
    <p:extLst>
      <p:ext uri="{BB962C8B-B14F-4D97-AF65-F5344CB8AC3E}">
        <p14:creationId xmlns:p14="http://schemas.microsoft.com/office/powerpoint/2010/main" val="1453778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45</a:t>
            </a:fld>
            <a:endParaRPr lang="nl-NL"/>
          </a:p>
        </p:txBody>
      </p:sp>
    </p:spTree>
    <p:extLst>
      <p:ext uri="{BB962C8B-B14F-4D97-AF65-F5344CB8AC3E}">
        <p14:creationId xmlns:p14="http://schemas.microsoft.com/office/powerpoint/2010/main" val="254653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61C20-0495-3B7C-5F2A-65FAF2718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0CEAC-7E18-9CEE-C42F-3594BBA71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1F2DD-1613-D7E0-6EB1-0908E8FC2114}"/>
              </a:ext>
            </a:extLst>
          </p:cNvPr>
          <p:cNvSpPr>
            <a:spLocks noGrp="1"/>
          </p:cNvSpPr>
          <p:nvPr>
            <p:ph type="body" idx="1"/>
          </p:nvPr>
        </p:nvSpPr>
        <p:spPr/>
        <p:txBody>
          <a:bodyPr/>
          <a:lstStyle/>
          <a:p>
            <a:br>
              <a:rPr lang="en-GB" dirty="0"/>
            </a:br>
            <a:br>
              <a:rPr lang="en-GB" dirty="0"/>
            </a:br>
            <a:endParaRPr lang="en-GB" dirty="0"/>
          </a:p>
          <a:p>
            <a:endParaRPr lang="en-GB" dirty="0"/>
          </a:p>
        </p:txBody>
      </p:sp>
      <p:sp>
        <p:nvSpPr>
          <p:cNvPr id="4" name="Slide Number Placeholder 3">
            <a:extLst>
              <a:ext uri="{FF2B5EF4-FFF2-40B4-BE49-F238E27FC236}">
                <a16:creationId xmlns:a16="http://schemas.microsoft.com/office/drawing/2014/main" id="{25E89E46-2E0A-D147-C538-E39FD3CCEF86}"/>
              </a:ext>
            </a:extLst>
          </p:cNvPr>
          <p:cNvSpPr>
            <a:spLocks noGrp="1"/>
          </p:cNvSpPr>
          <p:nvPr>
            <p:ph type="sldNum" sz="quarter" idx="5"/>
          </p:nvPr>
        </p:nvSpPr>
        <p:spPr/>
        <p:txBody>
          <a:bodyPr/>
          <a:lstStyle/>
          <a:p>
            <a:fld id="{40A546E0-FECB-4A0B-8D67-6747CDA6307C}" type="slidenum">
              <a:rPr lang="nl-NL" smtClean="0"/>
              <a:pPr/>
              <a:t>46</a:t>
            </a:fld>
            <a:endParaRPr lang="nl-NL"/>
          </a:p>
        </p:txBody>
      </p:sp>
    </p:spTree>
    <p:extLst>
      <p:ext uri="{BB962C8B-B14F-4D97-AF65-F5344CB8AC3E}">
        <p14:creationId xmlns:p14="http://schemas.microsoft.com/office/powerpoint/2010/main" val="1805340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49</a:t>
            </a:fld>
            <a:endParaRPr lang="nl-NL"/>
          </a:p>
        </p:txBody>
      </p:sp>
    </p:spTree>
    <p:extLst>
      <p:ext uri="{BB962C8B-B14F-4D97-AF65-F5344CB8AC3E}">
        <p14:creationId xmlns:p14="http://schemas.microsoft.com/office/powerpoint/2010/main" val="40551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4</a:t>
            </a:fld>
            <a:endParaRPr lang="nl-NL"/>
          </a:p>
        </p:txBody>
      </p:sp>
    </p:spTree>
    <p:extLst>
      <p:ext uri="{BB962C8B-B14F-4D97-AF65-F5344CB8AC3E}">
        <p14:creationId xmlns:p14="http://schemas.microsoft.com/office/powerpoint/2010/main" val="2477630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a:bodyPr>
          <a:lstStyle/>
          <a:p>
            <a:r>
              <a:rPr lang="en-GB" sz="1800" dirty="0"/>
              <a:t>I hope that I could convince you all to buy local as that is the most logical and most ethical and also most economical thing to do.</a:t>
            </a:r>
          </a:p>
          <a:p>
            <a:endParaRPr lang="en-GB" sz="1800" dirty="0"/>
          </a:p>
          <a:p>
            <a:r>
              <a:rPr lang="en-GB" sz="1800" dirty="0"/>
              <a:t>I also hoped that I could convince you that Eurocircuits is an electronics engineer’s best friend.</a:t>
            </a:r>
          </a:p>
        </p:txBody>
      </p:sp>
      <p:sp>
        <p:nvSpPr>
          <p:cNvPr id="4" name="Slide Number Placeholder 3"/>
          <p:cNvSpPr>
            <a:spLocks noGrp="1"/>
          </p:cNvSpPr>
          <p:nvPr>
            <p:ph type="sldNum" sz="quarter" idx="5"/>
          </p:nvPr>
        </p:nvSpPr>
        <p:spPr/>
        <p:txBody>
          <a:bodyPr/>
          <a:lstStyle/>
          <a:p>
            <a:fld id="{40A546E0-FECB-4A0B-8D67-6747CDA6307C}" type="slidenum">
              <a:rPr lang="nl-NL" smtClean="0"/>
              <a:pPr/>
              <a:t>50</a:t>
            </a:fld>
            <a:endParaRPr lang="nl-NL"/>
          </a:p>
        </p:txBody>
      </p:sp>
    </p:spTree>
    <p:extLst>
      <p:ext uri="{BB962C8B-B14F-4D97-AF65-F5344CB8AC3E}">
        <p14:creationId xmlns:p14="http://schemas.microsoft.com/office/powerpoint/2010/main" val="2508349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309B4-89E6-AD1D-7861-8713CF72F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55820-6891-6387-0C63-E2C5507DC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42DCD-2E8C-7404-DD9B-F04BFF6D594B}"/>
              </a:ext>
            </a:extLst>
          </p:cNvPr>
          <p:cNvSpPr>
            <a:spLocks noGrp="1"/>
          </p:cNvSpPr>
          <p:nvPr>
            <p:ph type="body" idx="1"/>
          </p:nvPr>
        </p:nvSpPr>
        <p:spPr>
          <a:xfrm>
            <a:off x="381000" y="4355976"/>
            <a:ext cx="6096000" cy="4464496"/>
          </a:xfrm>
        </p:spPr>
        <p:txBody>
          <a:bodyPr>
            <a:normAutofit fontScale="62500" lnSpcReduction="20000"/>
          </a:bodyPr>
          <a:lstStyle/>
          <a:p>
            <a:pPr algn="l"/>
            <a:r>
              <a:rPr lang="en-GB" sz="2800" b="0" i="0" cap="all" dirty="0">
                <a:solidFill>
                  <a:srgbClr val="4A4A4A"/>
                </a:solidFill>
                <a:effectLst/>
                <a:latin typeface="Arial" panose="020B0604020202020204" pitchFamily="34" charset="0"/>
                <a:cs typeface="Arial" panose="020B0604020202020204" pitchFamily="34" charset="0"/>
              </a:rPr>
              <a:t>BRIDGING THE GAP BETWEEN CAD &amp; CAM</a:t>
            </a:r>
          </a:p>
          <a:p>
            <a:pPr algn="l"/>
            <a:endParaRPr lang="en-GB" sz="2800" b="0" i="0" cap="all" dirty="0">
              <a:solidFill>
                <a:srgbClr val="4A4A4A"/>
              </a:solidFill>
              <a:effectLst/>
              <a:latin typeface="Arial" panose="020B0604020202020204" pitchFamily="34" charset="0"/>
              <a:cs typeface="Arial" panose="020B0604020202020204" pitchFamily="34" charset="0"/>
            </a:endParaRPr>
          </a:p>
          <a:p>
            <a:pPr algn="l"/>
            <a:r>
              <a:rPr lang="en-GB" sz="2800" b="0" i="0" dirty="0">
                <a:solidFill>
                  <a:srgbClr val="4A4A4A"/>
                </a:solidFill>
                <a:effectLst/>
                <a:latin typeface="Arial" panose="020B0604020202020204" pitchFamily="34" charset="0"/>
                <a:cs typeface="Arial" panose="020B0604020202020204" pitchFamily="34" charset="0"/>
              </a:rPr>
              <a:t>When designing an electronics application, the focus is mainly on the electronics functionality, but the PCB layout has a major impact on the manufacturability of the design. Knowledge of the manufacturing process and its capabilities is indispensable to realise good layout data. Even then, a final check of the layout by the manufacturer is a must before proceeding to production.</a:t>
            </a:r>
          </a:p>
          <a:p>
            <a:pPr algn="l"/>
            <a:endParaRPr lang="en-GB" sz="2800" b="0" i="0" dirty="0">
              <a:solidFill>
                <a:srgbClr val="4A4A4A"/>
              </a:solidFill>
              <a:effectLst/>
              <a:latin typeface="Arial" panose="020B0604020202020204" pitchFamily="34" charset="0"/>
              <a:cs typeface="Arial" panose="020B0604020202020204" pitchFamily="34" charset="0"/>
            </a:endParaRPr>
          </a:p>
          <a:p>
            <a:pPr algn="l"/>
            <a:r>
              <a:rPr lang="en-GB" sz="2800" b="0" i="0" dirty="0">
                <a:solidFill>
                  <a:srgbClr val="4A4A4A"/>
                </a:solidFill>
                <a:effectLst/>
                <a:latin typeface="Arial" panose="020B0604020202020204" pitchFamily="34" charset="0"/>
                <a:cs typeface="Arial" panose="020B0604020202020204" pitchFamily="34" charset="0"/>
              </a:rPr>
              <a:t>Eurocircuits provides its Visualizer Smart tools free of charge to check the layout, simultaneously calculate a price and perform a virtual fabrication of the layout that gives a final check and view of the data. All this helps the designer to create a "right first time for manufacture" layout, ensuring that the PCBs will be ready on time and on budget.</a:t>
            </a:r>
          </a:p>
        </p:txBody>
      </p:sp>
      <p:sp>
        <p:nvSpPr>
          <p:cNvPr id="4" name="Slide Number Placeholder 3">
            <a:extLst>
              <a:ext uri="{FF2B5EF4-FFF2-40B4-BE49-F238E27FC236}">
                <a16:creationId xmlns:a16="http://schemas.microsoft.com/office/drawing/2014/main" id="{1DE6FA73-55F4-4ED8-E3D6-673E2EEA3496}"/>
              </a:ext>
            </a:extLst>
          </p:cNvPr>
          <p:cNvSpPr>
            <a:spLocks noGrp="1"/>
          </p:cNvSpPr>
          <p:nvPr>
            <p:ph type="sldNum" sz="quarter" idx="10"/>
          </p:nvPr>
        </p:nvSpPr>
        <p:spPr/>
        <p:txBody>
          <a:bodyPr/>
          <a:lstStyle/>
          <a:p>
            <a:fld id="{40A546E0-FECB-4A0B-8D67-6747CDA6307C}" type="slidenum">
              <a:rPr lang="nl-NL" smtClean="0"/>
              <a:pPr/>
              <a:t>51</a:t>
            </a:fld>
            <a:endParaRPr lang="nl-NL" dirty="0"/>
          </a:p>
        </p:txBody>
      </p:sp>
    </p:spTree>
    <p:extLst>
      <p:ext uri="{BB962C8B-B14F-4D97-AF65-F5344CB8AC3E}">
        <p14:creationId xmlns:p14="http://schemas.microsoft.com/office/powerpoint/2010/main" val="1428090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211960"/>
            <a:ext cx="6096000" cy="4608511"/>
          </a:xfrm>
        </p:spPr>
        <p:txBody>
          <a:bodyPr>
            <a:normAutofit lnSpcReduction="10000"/>
          </a:bodyPr>
          <a:lstStyle/>
          <a:p>
            <a:r>
              <a:rPr lang="nl-NL" sz="1800" dirty="0"/>
              <a:t>Let </a:t>
            </a:r>
            <a:r>
              <a:rPr lang="nl-NL" sz="1800" dirty="0" err="1"/>
              <a:t>us</a:t>
            </a:r>
            <a:r>
              <a:rPr lang="nl-NL" sz="1800" dirty="0"/>
              <a:t> </a:t>
            </a:r>
            <a:r>
              <a:rPr lang="nl-NL" sz="1800" dirty="0" err="1"/>
              <a:t>compare</a:t>
            </a:r>
            <a:r>
              <a:rPr lang="nl-NL" sz="1800" dirty="0"/>
              <a:t> a </a:t>
            </a:r>
            <a:r>
              <a:rPr lang="nl-NL" sz="1800" dirty="0" err="1"/>
              <a:t>calculation</a:t>
            </a:r>
            <a:r>
              <a:rPr lang="nl-NL" sz="1800" dirty="0"/>
              <a:t> in a Eurocircuits student account </a:t>
            </a:r>
            <a:r>
              <a:rPr lang="nl-NL" sz="1800" dirty="0" err="1"/>
              <a:t>with</a:t>
            </a:r>
            <a:r>
              <a:rPr lang="nl-NL" sz="1800" dirty="0"/>
              <a:t> a Chinese </a:t>
            </a:r>
            <a:r>
              <a:rPr lang="nl-NL" sz="1800" dirty="0" err="1"/>
              <a:t>supplier</a:t>
            </a:r>
            <a:r>
              <a:rPr lang="nl-NL" sz="1800" dirty="0"/>
              <a:t>, in </a:t>
            </a:r>
            <a:r>
              <a:rPr lang="nl-NL" sz="1800" dirty="0" err="1"/>
              <a:t>this</a:t>
            </a:r>
            <a:r>
              <a:rPr lang="nl-NL" sz="1800" dirty="0"/>
              <a:t> case JLCPCB.</a:t>
            </a:r>
          </a:p>
          <a:p>
            <a:endParaRPr lang="nl-NL" sz="1800" dirty="0"/>
          </a:p>
          <a:p>
            <a:r>
              <a:rPr lang="nl-NL" sz="1800" dirty="0"/>
              <a:t>We take a standard project of a student.</a:t>
            </a:r>
            <a:br>
              <a:rPr lang="nl-NL" sz="1800" dirty="0"/>
            </a:br>
            <a:r>
              <a:rPr lang="nl-NL" sz="1800" dirty="0"/>
              <a:t>2 pieces of 2 </a:t>
            </a:r>
            <a:r>
              <a:rPr lang="nl-NL" sz="1800" dirty="0" err="1"/>
              <a:t>layer</a:t>
            </a:r>
            <a:r>
              <a:rPr lang="nl-NL" sz="1800" dirty="0"/>
              <a:t> boards, 100x80mm, </a:t>
            </a:r>
            <a:r>
              <a:rPr lang="nl-NL" sz="1800" dirty="0" err="1"/>
              <a:t>that</a:t>
            </a:r>
            <a:r>
              <a:rPr lang="nl-NL" sz="1800" dirty="0"/>
              <a:t> </a:t>
            </a:r>
            <a:r>
              <a:rPr lang="nl-NL" sz="1800" dirty="0" err="1"/>
              <a:t>can</a:t>
            </a:r>
            <a:r>
              <a:rPr lang="nl-NL" sz="1800" dirty="0"/>
              <a:t> </a:t>
            </a:r>
            <a:r>
              <a:rPr lang="nl-NL" sz="1800" dirty="0" err="1"/>
              <a:t>be</a:t>
            </a:r>
            <a:r>
              <a:rPr lang="nl-NL" sz="1800" dirty="0"/>
              <a:t> </a:t>
            </a:r>
            <a:r>
              <a:rPr lang="nl-NL" sz="1800" dirty="0" err="1"/>
              <a:t>manufactured</a:t>
            </a:r>
            <a:r>
              <a:rPr lang="nl-NL" sz="1800" dirty="0"/>
              <a:t> in </a:t>
            </a:r>
            <a:r>
              <a:rPr lang="nl-NL" sz="1800" dirty="0" err="1"/>
              <a:t>our</a:t>
            </a:r>
            <a:r>
              <a:rPr lang="nl-NL" sz="1800" dirty="0"/>
              <a:t> PCB </a:t>
            </a:r>
            <a:r>
              <a:rPr lang="nl-NL" sz="1800" dirty="0" err="1"/>
              <a:t>proto</a:t>
            </a:r>
            <a:r>
              <a:rPr lang="nl-NL" sz="1800" dirty="0"/>
              <a:t> service.</a:t>
            </a:r>
          </a:p>
          <a:p>
            <a:endParaRPr lang="nl-NL" sz="1800" dirty="0"/>
          </a:p>
          <a:p>
            <a:r>
              <a:rPr lang="nl-NL" sz="1800" dirty="0" err="1"/>
              <a:t>This</a:t>
            </a:r>
            <a:r>
              <a:rPr lang="nl-NL" sz="1800" dirty="0"/>
              <a:t> means FR-4 leadfree compatible </a:t>
            </a:r>
            <a:r>
              <a:rPr lang="nl-NL" sz="1800" dirty="0" err="1"/>
              <a:t>material</a:t>
            </a:r>
            <a:r>
              <a:rPr lang="nl-NL" sz="1800" dirty="0"/>
              <a:t> </a:t>
            </a:r>
            <a:r>
              <a:rPr lang="nl-NL" sz="1800" dirty="0" err="1"/>
              <a:t>with</a:t>
            </a:r>
            <a:r>
              <a:rPr lang="nl-NL" sz="1800" dirty="0"/>
              <a:t> a leadfree finish </a:t>
            </a:r>
            <a:r>
              <a:rPr lang="nl-NL" sz="1800" dirty="0" err="1"/>
              <a:t>and</a:t>
            </a:r>
            <a:r>
              <a:rPr lang="nl-NL" sz="1800" dirty="0"/>
              <a:t> 150micron track </a:t>
            </a:r>
            <a:r>
              <a:rPr lang="nl-NL" sz="1800" dirty="0" err="1"/>
              <a:t>and</a:t>
            </a:r>
            <a:r>
              <a:rPr lang="nl-NL" sz="1800" dirty="0"/>
              <a:t> gap </a:t>
            </a:r>
            <a:r>
              <a:rPr lang="nl-NL" sz="1800" dirty="0" err="1"/>
              <a:t>technology</a:t>
            </a:r>
            <a:r>
              <a:rPr lang="nl-NL" sz="1800" dirty="0"/>
              <a:t>. Green </a:t>
            </a:r>
            <a:r>
              <a:rPr lang="nl-NL" sz="1800" dirty="0" err="1"/>
              <a:t>soldermask</a:t>
            </a:r>
            <a:r>
              <a:rPr lang="nl-NL" sz="1800" dirty="0"/>
              <a:t> </a:t>
            </a:r>
            <a:r>
              <a:rPr lang="nl-NL" sz="1800" dirty="0" err="1"/>
              <a:t>and</a:t>
            </a:r>
            <a:r>
              <a:rPr lang="nl-NL" sz="1800" dirty="0"/>
              <a:t> </a:t>
            </a:r>
            <a:r>
              <a:rPr lang="nl-NL" sz="1800" dirty="0" err="1"/>
              <a:t>white</a:t>
            </a:r>
            <a:r>
              <a:rPr lang="nl-NL" sz="1800" dirty="0"/>
              <a:t> legend </a:t>
            </a:r>
            <a:r>
              <a:rPr lang="nl-NL" sz="1800" dirty="0" err="1"/>
              <a:t>and</a:t>
            </a:r>
            <a:r>
              <a:rPr lang="nl-NL" sz="1800" dirty="0"/>
              <a:t> 100% </a:t>
            </a:r>
            <a:r>
              <a:rPr lang="nl-NL" sz="1800" dirty="0" err="1"/>
              <a:t>electrically</a:t>
            </a:r>
            <a:r>
              <a:rPr lang="nl-NL" sz="1800" dirty="0"/>
              <a:t> </a:t>
            </a:r>
            <a:r>
              <a:rPr lang="nl-NL" sz="1800" dirty="0" err="1"/>
              <a:t>tested</a:t>
            </a:r>
            <a:r>
              <a:rPr lang="nl-NL" sz="1800" dirty="0"/>
              <a:t>.</a:t>
            </a:r>
          </a:p>
          <a:p>
            <a:endParaRPr lang="nl-NL" sz="1800" dirty="0"/>
          </a:p>
          <a:p>
            <a:r>
              <a:rPr lang="nl-NL" sz="1800" dirty="0"/>
              <a:t>The Eurocircuits standard lead time </a:t>
            </a:r>
            <a:r>
              <a:rPr lang="nl-NL" sz="1800" dirty="0" err="1"/>
              <a:t>for</a:t>
            </a:r>
            <a:r>
              <a:rPr lang="nl-NL" sz="1800" dirty="0"/>
              <a:t> </a:t>
            </a:r>
            <a:r>
              <a:rPr lang="nl-NL" sz="1800" dirty="0" err="1"/>
              <a:t>this</a:t>
            </a:r>
            <a:r>
              <a:rPr lang="nl-NL" sz="1800" dirty="0"/>
              <a:t> is 3WD.</a:t>
            </a:r>
          </a:p>
          <a:p>
            <a:endParaRPr lang="nl-NL" sz="1800" dirty="0"/>
          </a:p>
          <a:p>
            <a:r>
              <a:rPr lang="nl-NL" sz="1800" dirty="0"/>
              <a:t>The </a:t>
            </a:r>
            <a:r>
              <a:rPr lang="nl-NL" sz="1800" dirty="0" err="1"/>
              <a:t>price</a:t>
            </a:r>
            <a:r>
              <a:rPr lang="nl-NL" sz="1800" dirty="0"/>
              <a:t> </a:t>
            </a:r>
            <a:r>
              <a:rPr lang="nl-NL" sz="1800" dirty="0" err="1"/>
              <a:t>compares</a:t>
            </a:r>
            <a:r>
              <a:rPr lang="nl-NL" sz="1800" dirty="0"/>
              <a:t> as 28,77€ </a:t>
            </a:r>
            <a:r>
              <a:rPr lang="nl-NL" sz="1800" dirty="0" err="1"/>
              <a:t>incl</a:t>
            </a:r>
            <a:r>
              <a:rPr lang="nl-NL" sz="1800" dirty="0"/>
              <a:t> VAT </a:t>
            </a:r>
            <a:r>
              <a:rPr lang="nl-NL" sz="1800" dirty="0" err="1"/>
              <a:t>to</a:t>
            </a:r>
            <a:r>
              <a:rPr lang="nl-NL" sz="1800" dirty="0"/>
              <a:t> 2,85€ </a:t>
            </a:r>
            <a:r>
              <a:rPr lang="nl-NL" sz="1800" dirty="0" err="1"/>
              <a:t>excluding</a:t>
            </a:r>
            <a:r>
              <a:rPr lang="nl-NL" sz="1800" dirty="0"/>
              <a:t> VAT.</a:t>
            </a:r>
          </a:p>
          <a:p>
            <a:endParaRPr lang="nl-NL" sz="1800" dirty="0"/>
          </a:p>
          <a:p>
            <a:r>
              <a:rPr lang="nl-NL" sz="1800" dirty="0" err="1"/>
              <a:t>That</a:t>
            </a:r>
            <a:r>
              <a:rPr lang="nl-NL" sz="1800" dirty="0"/>
              <a:t> does </a:t>
            </a:r>
            <a:r>
              <a:rPr lang="nl-NL" sz="1800" dirty="0" err="1"/>
              <a:t>not</a:t>
            </a:r>
            <a:r>
              <a:rPr lang="nl-NL" sz="1800" dirty="0"/>
              <a:t> sound </a:t>
            </a:r>
            <a:r>
              <a:rPr lang="nl-NL" sz="1800" dirty="0" err="1"/>
              <a:t>competitive</a:t>
            </a:r>
            <a:r>
              <a:rPr lang="nl-NL" sz="1800" dirty="0"/>
              <a:t>. Without </a:t>
            </a:r>
            <a:r>
              <a:rPr lang="nl-NL" sz="1800" dirty="0" err="1"/>
              <a:t>the</a:t>
            </a:r>
            <a:r>
              <a:rPr lang="nl-NL" sz="1800" dirty="0"/>
              <a:t> </a:t>
            </a:r>
            <a:r>
              <a:rPr lang="nl-NL" sz="1800" dirty="0" err="1"/>
              <a:t>huge</a:t>
            </a:r>
            <a:r>
              <a:rPr lang="nl-NL" sz="1800" dirty="0"/>
              <a:t> discount of 65€ </a:t>
            </a:r>
            <a:r>
              <a:rPr lang="nl-NL" sz="1800" dirty="0" err="1"/>
              <a:t>it</a:t>
            </a:r>
            <a:r>
              <a:rPr lang="nl-NL" sz="1800" dirty="0"/>
              <a:t> </a:t>
            </a:r>
            <a:r>
              <a:rPr lang="nl-NL" sz="1800" dirty="0" err="1"/>
              <a:t>would</a:t>
            </a:r>
            <a:r>
              <a:rPr lang="nl-NL" sz="1800" dirty="0"/>
              <a:t> have been even </a:t>
            </a:r>
            <a:r>
              <a:rPr lang="nl-NL" sz="1800" dirty="0" err="1"/>
              <a:t>worse</a:t>
            </a:r>
            <a:r>
              <a:rPr lang="nl-NL" sz="1800" dirty="0"/>
              <a:t>.</a:t>
            </a:r>
          </a:p>
          <a:p>
            <a:r>
              <a:rPr lang="nl-NL" sz="1800" dirty="0"/>
              <a:t>				</a:t>
            </a:r>
            <a:r>
              <a:rPr lang="nl-NL" sz="1800" dirty="0" err="1"/>
              <a:t>Let’s</a:t>
            </a:r>
            <a:r>
              <a:rPr lang="nl-NL" sz="1800" dirty="0"/>
              <a:t> look </a:t>
            </a:r>
            <a:r>
              <a:rPr lang="nl-NL" sz="1800" dirty="0" err="1"/>
              <a:t>further</a:t>
            </a:r>
            <a:r>
              <a:rPr lang="nl-NL" sz="1800" dirty="0"/>
              <a:t>.</a:t>
            </a:r>
          </a:p>
        </p:txBody>
      </p:sp>
      <p:sp>
        <p:nvSpPr>
          <p:cNvPr id="4" name="Slide Number Placeholder 3"/>
          <p:cNvSpPr>
            <a:spLocks noGrp="1"/>
          </p:cNvSpPr>
          <p:nvPr>
            <p:ph type="sldNum" sz="quarter" idx="5"/>
          </p:nvPr>
        </p:nvSpPr>
        <p:spPr/>
        <p:txBody>
          <a:bodyPr/>
          <a:lstStyle/>
          <a:p>
            <a:fld id="{40A546E0-FECB-4A0B-8D67-6747CDA6307C}" type="slidenum">
              <a:rPr lang="nl-NL" smtClean="0"/>
              <a:pPr/>
              <a:t>52</a:t>
            </a:fld>
            <a:endParaRPr lang="nl-NL"/>
          </a:p>
        </p:txBody>
      </p:sp>
    </p:spTree>
    <p:extLst>
      <p:ext uri="{BB962C8B-B14F-4D97-AF65-F5344CB8AC3E}">
        <p14:creationId xmlns:p14="http://schemas.microsoft.com/office/powerpoint/2010/main" val="1852793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a:bodyPr>
          <a:lstStyle/>
          <a:p>
            <a:pPr marL="285750" indent="-285750">
              <a:buFont typeface="Arial" panose="020B0604020202020204" pitchFamily="34" charset="0"/>
              <a:buChar char="•"/>
            </a:pPr>
            <a:r>
              <a:rPr lang="en-US" sz="1800" dirty="0"/>
              <a:t>Right First Time avoids costly mistakes</a:t>
            </a:r>
            <a:br>
              <a:rPr lang="en-US" sz="1800" dirty="0"/>
            </a:br>
            <a:endParaRPr lang="en-US" sz="1800" dirty="0"/>
          </a:p>
          <a:p>
            <a:pPr marL="285750" indent="-285750">
              <a:buFont typeface="Arial" panose="020B0604020202020204" pitchFamily="34" charset="0"/>
              <a:buChar char="•"/>
            </a:pPr>
            <a:r>
              <a:rPr lang="en-US" sz="1800" dirty="0"/>
              <a:t>DRC and DFM are done on PCB + Assembly before order and definitely before anything is produced.</a:t>
            </a:r>
            <a:br>
              <a:rPr lang="en-US" sz="1800" dirty="0"/>
            </a:br>
            <a:endParaRPr lang="en-US" sz="1800" dirty="0"/>
          </a:p>
          <a:p>
            <a:pPr marL="285750" indent="-285750">
              <a:buFont typeface="Arial" panose="020B0604020202020204" pitchFamily="34" charset="0"/>
              <a:buChar char="•"/>
            </a:pPr>
            <a:r>
              <a:rPr lang="de-DE" sz="1800" dirty="0" err="1"/>
              <a:t>Benefits</a:t>
            </a:r>
            <a:r>
              <a:rPr lang="de-DE" sz="1800" dirty="0"/>
              <a:t>:</a:t>
            </a:r>
          </a:p>
          <a:p>
            <a:pPr marL="742950" lvl="1" indent="-285750">
              <a:buFont typeface="Wingdings" panose="05000000000000000000" pitchFamily="2" charset="2"/>
              <a:buChar char="§"/>
            </a:pPr>
            <a:r>
              <a:rPr lang="de-DE" sz="1800" dirty="0" err="1"/>
              <a:t>validated</a:t>
            </a:r>
            <a:r>
              <a:rPr lang="de-DE" sz="1800" dirty="0"/>
              <a:t> </a:t>
            </a:r>
            <a:r>
              <a:rPr lang="de-DE" sz="1800" dirty="0" err="1"/>
              <a:t>data</a:t>
            </a:r>
            <a:r>
              <a:rPr lang="de-DE" sz="1800" dirty="0"/>
              <a:t> </a:t>
            </a:r>
            <a:br>
              <a:rPr lang="de-DE" sz="1800" dirty="0"/>
            </a:br>
            <a:endParaRPr lang="de-DE" sz="1800" dirty="0"/>
          </a:p>
          <a:p>
            <a:pPr marL="742950" lvl="1" indent="-285750">
              <a:buFont typeface="Wingdings" panose="05000000000000000000" pitchFamily="2" charset="2"/>
              <a:buChar char="§"/>
            </a:pPr>
            <a:r>
              <a:rPr lang="de-DE" sz="1800" dirty="0"/>
              <a:t>Industrial </a:t>
            </a:r>
            <a:r>
              <a:rPr lang="de-DE" sz="1800" dirty="0" err="1"/>
              <a:t>quality</a:t>
            </a:r>
            <a:r>
              <a:rPr lang="de-DE" sz="1800" dirty="0"/>
              <a:t> design</a:t>
            </a:r>
            <a:br>
              <a:rPr lang="de-DE" sz="1800" dirty="0"/>
            </a:br>
            <a:endParaRPr lang="de-DE" sz="1800" dirty="0"/>
          </a:p>
          <a:p>
            <a:pPr marL="742950" lvl="1" indent="-285750">
              <a:buFont typeface="Wingdings" panose="05000000000000000000" pitchFamily="2" charset="2"/>
              <a:buChar char="§"/>
            </a:pPr>
            <a:r>
              <a:rPr lang="en-US" sz="1800" dirty="0"/>
              <a:t>lead prototypes into series to be produced at any manufacturer</a:t>
            </a:r>
            <a:br>
              <a:rPr lang="en-US" sz="1800" dirty="0"/>
            </a:br>
            <a:endParaRPr lang="en-US" sz="1800" dirty="0"/>
          </a:p>
          <a:p>
            <a:endParaRPr lang="en-BE" sz="1800"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53</a:t>
            </a:fld>
            <a:endParaRPr lang="nl-NL"/>
          </a:p>
        </p:txBody>
      </p:sp>
    </p:spTree>
    <p:extLst>
      <p:ext uri="{BB962C8B-B14F-4D97-AF65-F5344CB8AC3E}">
        <p14:creationId xmlns:p14="http://schemas.microsoft.com/office/powerpoint/2010/main" val="1244907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normAutofit/>
          </a:bodyPr>
          <a:lstStyle/>
          <a:p>
            <a:r>
              <a:rPr lang="en-GB" sz="1800" dirty="0"/>
              <a:t>Right First Time philosophy and giving people free access to it comes at a cost.</a:t>
            </a:r>
          </a:p>
          <a:p>
            <a:endParaRPr lang="en-GB" sz="1800" dirty="0"/>
          </a:p>
          <a:p>
            <a:r>
              <a:rPr lang="en-GB" sz="1800" dirty="0"/>
              <a:t>A cost for data preparation and data handling paid by all ordering customers.</a:t>
            </a:r>
          </a:p>
          <a:p>
            <a:endParaRPr lang="en-GB" sz="1800" dirty="0"/>
          </a:p>
          <a:p>
            <a:r>
              <a:rPr lang="en-GB" sz="1800" dirty="0"/>
              <a:t>The preparation cost for an average new 2L order come to 19,93€ excluding VAT.</a:t>
            </a:r>
          </a:p>
          <a:p>
            <a:endParaRPr lang="en-GB" sz="1800" dirty="0"/>
          </a:p>
          <a:p>
            <a:r>
              <a:rPr lang="en-GB" sz="1800" dirty="0"/>
              <a:t>Our sales price hardly covers this cost.</a:t>
            </a:r>
          </a:p>
          <a:p>
            <a:endParaRPr lang="en-GB" sz="1800" dirty="0"/>
          </a:p>
          <a:p>
            <a:r>
              <a:rPr lang="en-GB" sz="1800" dirty="0"/>
              <a:t>This is way more than the Chinese M.</a:t>
            </a:r>
          </a:p>
          <a:p>
            <a:endParaRPr lang="en-GB" sz="1800" dirty="0"/>
          </a:p>
          <a:p>
            <a:r>
              <a:rPr lang="en-GB" sz="1800" dirty="0"/>
              <a:t>Are we crazy or what? Let’s look into what’s behind this.</a:t>
            </a:r>
          </a:p>
          <a:p>
            <a:endParaRPr lang="en-GB" sz="1800"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54</a:t>
            </a:fld>
            <a:endParaRPr lang="nl-NL"/>
          </a:p>
        </p:txBody>
      </p:sp>
    </p:spTree>
    <p:extLst>
      <p:ext uri="{BB962C8B-B14F-4D97-AF65-F5344CB8AC3E}">
        <p14:creationId xmlns:p14="http://schemas.microsoft.com/office/powerpoint/2010/main" val="4230956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549081"/>
          </a:xfrm>
        </p:spPr>
        <p:txBody>
          <a:bodyPr>
            <a:normAutofit lnSpcReduction="10000"/>
          </a:bodyPr>
          <a:lstStyle/>
          <a:p>
            <a:r>
              <a:rPr lang="en-GB" sz="1800" dirty="0"/>
              <a:t>Smart tools that give you reassurance that you only will check out your order once all data anomalies are dealt with.</a:t>
            </a:r>
          </a:p>
          <a:p>
            <a:endParaRPr lang="en-GB" sz="1800" dirty="0"/>
          </a:p>
          <a:p>
            <a:r>
              <a:rPr lang="en-GB" sz="1800" dirty="0"/>
              <a:t>A professional communication system to check any anomaly with the designer.</a:t>
            </a:r>
          </a:p>
          <a:p>
            <a:endParaRPr lang="en-GB" sz="1800" dirty="0"/>
          </a:p>
          <a:p>
            <a:r>
              <a:rPr lang="en-GB" sz="1800" dirty="0"/>
              <a:t>Smart tools piloted by our engineers to ensure that your PCB data only go into production when all is OK.</a:t>
            </a:r>
          </a:p>
          <a:p>
            <a:endParaRPr lang="en-GB" sz="1800" dirty="0"/>
          </a:p>
          <a:p>
            <a:r>
              <a:rPr lang="en-GB" sz="1800" dirty="0"/>
              <a:t>Professional Front End team with the worlds best Preparation Tools working according to strict quality rules.</a:t>
            </a:r>
          </a:p>
          <a:p>
            <a:endParaRPr lang="en-GB" sz="1800" dirty="0"/>
          </a:p>
          <a:p>
            <a:r>
              <a:rPr lang="en-GB" sz="1800" dirty="0"/>
              <a:t>Decently paid team members in our employment with a long state of company loyalty.</a:t>
            </a:r>
          </a:p>
          <a:p>
            <a:endParaRPr lang="en-GB" sz="1800" dirty="0"/>
          </a:p>
          <a:p>
            <a:r>
              <a:rPr lang="en-GB" sz="1800" dirty="0"/>
              <a:t>Resulting into the highest customer convenience keeping the designer customer in the driver seat and 100% informed.</a:t>
            </a:r>
          </a:p>
        </p:txBody>
      </p:sp>
      <p:sp>
        <p:nvSpPr>
          <p:cNvPr id="4" name="Slide Number Placeholder 3"/>
          <p:cNvSpPr>
            <a:spLocks noGrp="1"/>
          </p:cNvSpPr>
          <p:nvPr>
            <p:ph type="sldNum" sz="quarter" idx="5"/>
          </p:nvPr>
        </p:nvSpPr>
        <p:spPr/>
        <p:txBody>
          <a:bodyPr/>
          <a:lstStyle/>
          <a:p>
            <a:fld id="{40A546E0-FECB-4A0B-8D67-6747CDA6307C}" type="slidenum">
              <a:rPr lang="nl-NL" smtClean="0"/>
              <a:pPr/>
              <a:t>55</a:t>
            </a:fld>
            <a:endParaRPr lang="nl-NL" dirty="0"/>
          </a:p>
        </p:txBody>
      </p:sp>
    </p:spTree>
    <p:extLst>
      <p:ext uri="{BB962C8B-B14F-4D97-AF65-F5344CB8AC3E}">
        <p14:creationId xmlns:p14="http://schemas.microsoft.com/office/powerpoint/2010/main" val="1172325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477072"/>
          </a:xfrm>
        </p:spPr>
        <p:txBody>
          <a:bodyPr>
            <a:normAutofit/>
          </a:bodyPr>
          <a:lstStyle/>
          <a:p>
            <a:r>
              <a:rPr lang="en-GB" sz="1800" dirty="0"/>
              <a:t>How do the Chinese do this and what it costs for them?</a:t>
            </a:r>
          </a:p>
          <a:p>
            <a:endParaRPr lang="en-GB" sz="1800" dirty="0"/>
          </a:p>
          <a:p>
            <a:r>
              <a:rPr lang="en-GB" sz="1800" dirty="0"/>
              <a:t>Home workers that invest in their own hardware and software collect ?€/job for which they transform from customer data into GC-CAM readable data.</a:t>
            </a:r>
          </a:p>
          <a:p>
            <a:endParaRPr lang="en-GB" sz="1800" dirty="0"/>
          </a:p>
          <a:p>
            <a:r>
              <a:rPr lang="en-GB" sz="1800" dirty="0"/>
              <a:t>Any further processing goes from there.</a:t>
            </a:r>
          </a:p>
          <a:p>
            <a:endParaRPr lang="en-GB" sz="1800" dirty="0"/>
          </a:p>
          <a:p>
            <a:r>
              <a:rPr lang="en-GB" sz="1800" dirty="0"/>
              <a:t>What can you do for ?€ and is this a fare price?</a:t>
            </a:r>
          </a:p>
          <a:p>
            <a:r>
              <a:rPr lang="en-GB" sz="1800" dirty="0"/>
              <a:t>For sure in Europe any boss using this system at these costs would be in jail.</a:t>
            </a:r>
          </a:p>
          <a:p>
            <a:endParaRPr lang="en-GB" sz="1800" dirty="0"/>
          </a:p>
          <a:p>
            <a:r>
              <a:rPr lang="en-GB" sz="1800" dirty="0"/>
              <a:t>Do customers care?</a:t>
            </a:r>
          </a:p>
          <a:p>
            <a:endParaRPr lang="en-GB" sz="1800" dirty="0"/>
          </a:p>
          <a:p>
            <a:r>
              <a:rPr lang="en-GB" sz="1800" dirty="0"/>
              <a:t>Why 2 standards? One for the Chinese and one for us.</a:t>
            </a:r>
          </a:p>
        </p:txBody>
      </p:sp>
      <p:sp>
        <p:nvSpPr>
          <p:cNvPr id="4" name="Slide Number Placeholder 3"/>
          <p:cNvSpPr>
            <a:spLocks noGrp="1"/>
          </p:cNvSpPr>
          <p:nvPr>
            <p:ph type="sldNum" sz="quarter" idx="5"/>
          </p:nvPr>
        </p:nvSpPr>
        <p:spPr/>
        <p:txBody>
          <a:bodyPr/>
          <a:lstStyle/>
          <a:p>
            <a:fld id="{40A546E0-FECB-4A0B-8D67-6747CDA6307C}" type="slidenum">
              <a:rPr lang="nl-NL" smtClean="0"/>
              <a:pPr/>
              <a:t>56</a:t>
            </a:fld>
            <a:endParaRPr lang="nl-NL"/>
          </a:p>
        </p:txBody>
      </p:sp>
    </p:spTree>
    <p:extLst>
      <p:ext uri="{BB962C8B-B14F-4D97-AF65-F5344CB8AC3E}">
        <p14:creationId xmlns:p14="http://schemas.microsoft.com/office/powerpoint/2010/main" val="2722828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549080"/>
          </a:xfrm>
        </p:spPr>
        <p:txBody>
          <a:bodyPr>
            <a:noAutofit/>
          </a:bodyPr>
          <a:lstStyle/>
          <a:p>
            <a:r>
              <a:rPr lang="en-GB" sz="1800" dirty="0"/>
              <a:t>So our money is already gone in preparation and offering free use of our tools.</a:t>
            </a:r>
          </a:p>
          <a:p>
            <a:endParaRPr lang="en-GB" sz="1800" dirty="0"/>
          </a:p>
          <a:p>
            <a:r>
              <a:rPr lang="en-GB" sz="1800" dirty="0"/>
              <a:t>Let’s look at base material: FR-4 leadfree compatible is needed.</a:t>
            </a:r>
          </a:p>
          <a:p>
            <a:endParaRPr lang="en-GB" sz="1800" dirty="0"/>
          </a:p>
          <a:p>
            <a:r>
              <a:rPr lang="en-GB" sz="1800" dirty="0"/>
              <a:t>Eurocircuits only uses … and never had any material claim for any of its pooling services.</a:t>
            </a:r>
          </a:p>
          <a:p>
            <a:endParaRPr lang="en-GB" sz="1800" dirty="0"/>
          </a:p>
          <a:p>
            <a:r>
              <a:rPr lang="en-GB" sz="1800" dirty="0"/>
              <a:t>Study in cooperation with IMEC Leuven guarantees 10 solder cycles </a:t>
            </a:r>
            <a:r>
              <a:rPr lang="en-GB" sz="1100" dirty="0"/>
              <a:t>https://</a:t>
            </a:r>
            <a:r>
              <a:rPr lang="en-GB" sz="1100" dirty="0" err="1"/>
              <a:t>www.eurocircuits.com</a:t>
            </a:r>
            <a:r>
              <a:rPr lang="en-GB" sz="1100" dirty="0"/>
              <a:t>/blog/how-often-can-you-raise-a-</a:t>
            </a:r>
            <a:r>
              <a:rPr lang="en-GB" sz="1100" dirty="0" err="1"/>
              <a:t>eurocircuits</a:t>
            </a:r>
            <a:r>
              <a:rPr lang="en-GB" sz="1100" dirty="0"/>
              <a:t>-</a:t>
            </a:r>
            <a:r>
              <a:rPr lang="en-GB" sz="1100" dirty="0" err="1"/>
              <a:t>pcb</a:t>
            </a:r>
            <a:r>
              <a:rPr lang="en-GB" sz="1100" dirty="0"/>
              <a:t>-to-lead/</a:t>
            </a:r>
          </a:p>
          <a:p>
            <a:endParaRPr lang="en-GB" sz="1800" dirty="0"/>
          </a:p>
          <a:p>
            <a:r>
              <a:rPr lang="en-GB" sz="1800" dirty="0"/>
              <a:t>The Chinese supplier uses one material with the same spec as the materials EC uses, but how can you know this is used? The other materials are not up to the mark of what is needed in our leadfree society.</a:t>
            </a:r>
          </a:p>
          <a:p>
            <a:r>
              <a:rPr lang="en-GB" sz="1800" dirty="0"/>
              <a:t>			What is their guarantee?</a:t>
            </a:r>
          </a:p>
        </p:txBody>
      </p:sp>
      <p:sp>
        <p:nvSpPr>
          <p:cNvPr id="4" name="Slide Number Placeholder 3"/>
          <p:cNvSpPr>
            <a:spLocks noGrp="1"/>
          </p:cNvSpPr>
          <p:nvPr>
            <p:ph type="sldNum" sz="quarter" idx="5"/>
          </p:nvPr>
        </p:nvSpPr>
        <p:spPr/>
        <p:txBody>
          <a:bodyPr/>
          <a:lstStyle/>
          <a:p>
            <a:fld id="{40A546E0-FECB-4A0B-8D67-6747CDA6307C}" type="slidenum">
              <a:rPr lang="nl-NL" smtClean="0"/>
              <a:pPr/>
              <a:t>57</a:t>
            </a:fld>
            <a:endParaRPr lang="nl-NL" dirty="0"/>
          </a:p>
        </p:txBody>
      </p:sp>
    </p:spTree>
    <p:extLst>
      <p:ext uri="{BB962C8B-B14F-4D97-AF65-F5344CB8AC3E}">
        <p14:creationId xmlns:p14="http://schemas.microsoft.com/office/powerpoint/2010/main" val="1341749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405064"/>
          </a:xfrm>
        </p:spPr>
        <p:txBody>
          <a:bodyPr>
            <a:normAutofit/>
          </a:bodyPr>
          <a:lstStyle/>
          <a:p>
            <a:r>
              <a:rPr lang="en-GB" sz="1800" dirty="0"/>
              <a:t>Let’s assume the same </a:t>
            </a:r>
            <a:r>
              <a:rPr lang="en-GB" sz="1800" dirty="0" err="1"/>
              <a:t>NanYa</a:t>
            </a:r>
            <a:r>
              <a:rPr lang="en-GB" sz="1800" dirty="0"/>
              <a:t> NP155F and that the Chinese can buy this at half our price.</a:t>
            </a:r>
          </a:p>
          <a:p>
            <a:endParaRPr lang="en-GB" sz="1800" dirty="0"/>
          </a:p>
          <a:p>
            <a:r>
              <a:rPr lang="en-GB" sz="1800" dirty="0"/>
              <a:t>In that case we have a cost of 0,85€ for the order.</a:t>
            </a:r>
          </a:p>
          <a:p>
            <a:endParaRPr lang="en-GB" sz="1800" dirty="0"/>
          </a:p>
          <a:p>
            <a:r>
              <a:rPr lang="en-GB" sz="1800" dirty="0"/>
              <a:t>They will have a cost of 1€ as they always make 5 boards.</a:t>
            </a:r>
          </a:p>
          <a:p>
            <a:endParaRPr lang="en-GB" sz="1800" dirty="0"/>
          </a:p>
          <a:p>
            <a:r>
              <a:rPr lang="en-GB" sz="1800" dirty="0"/>
              <a:t>Our money of the sales price is already consumed. The Chinese still have 1,85€ left. (Or so we are let to believe).</a:t>
            </a:r>
          </a:p>
          <a:p>
            <a:endParaRPr lang="en-GB" sz="1800" dirty="0"/>
          </a:p>
          <a:p>
            <a:r>
              <a:rPr lang="en-GB" sz="1800" dirty="0"/>
              <a:t>Let’s see what still needs to be done to make boards.</a:t>
            </a:r>
          </a:p>
        </p:txBody>
      </p:sp>
      <p:sp>
        <p:nvSpPr>
          <p:cNvPr id="4" name="Slide Number Placeholder 3"/>
          <p:cNvSpPr>
            <a:spLocks noGrp="1"/>
          </p:cNvSpPr>
          <p:nvPr>
            <p:ph type="sldNum" sz="quarter" idx="5"/>
          </p:nvPr>
        </p:nvSpPr>
        <p:spPr/>
        <p:txBody>
          <a:bodyPr/>
          <a:lstStyle/>
          <a:p>
            <a:fld id="{40A546E0-FECB-4A0B-8D67-6747CDA6307C}" type="slidenum">
              <a:rPr lang="nl-NL" smtClean="0"/>
              <a:pPr/>
              <a:t>58</a:t>
            </a:fld>
            <a:endParaRPr lang="nl-NL"/>
          </a:p>
        </p:txBody>
      </p:sp>
    </p:spTree>
    <p:extLst>
      <p:ext uri="{BB962C8B-B14F-4D97-AF65-F5344CB8AC3E}">
        <p14:creationId xmlns:p14="http://schemas.microsoft.com/office/powerpoint/2010/main" val="1575108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normAutofit/>
          </a:bodyPr>
          <a:lstStyle/>
          <a:p>
            <a:r>
              <a:rPr lang="en-GB" sz="1800" dirty="0"/>
              <a:t>These manufacturing costs total to 55% of the normal sales price including front end work</a:t>
            </a:r>
          </a:p>
          <a:p>
            <a:endParaRPr lang="en-GB" sz="1800" dirty="0"/>
          </a:p>
          <a:p>
            <a:r>
              <a:rPr lang="en-GB" sz="1800" dirty="0"/>
              <a:t>This represents 50€ including VAT</a:t>
            </a:r>
          </a:p>
          <a:p>
            <a:endParaRPr lang="en-GB" sz="1800" dirty="0"/>
          </a:p>
          <a:p>
            <a:r>
              <a:rPr lang="en-GB" sz="1800" dirty="0"/>
              <a:t>Almost 1€ of this is for energy and water which probably is free at the other side of the world, no?</a:t>
            </a:r>
          </a:p>
        </p:txBody>
      </p:sp>
      <p:sp>
        <p:nvSpPr>
          <p:cNvPr id="4" name="Slide Number Placeholder 3"/>
          <p:cNvSpPr>
            <a:spLocks noGrp="1"/>
          </p:cNvSpPr>
          <p:nvPr>
            <p:ph type="sldNum" sz="quarter" idx="5"/>
          </p:nvPr>
        </p:nvSpPr>
        <p:spPr/>
        <p:txBody>
          <a:bodyPr/>
          <a:lstStyle/>
          <a:p>
            <a:fld id="{40A546E0-FECB-4A0B-8D67-6747CDA6307C}" type="slidenum">
              <a:rPr lang="nl-NL" smtClean="0"/>
              <a:pPr/>
              <a:t>59</a:t>
            </a:fld>
            <a:endParaRPr lang="nl-NL"/>
          </a:p>
        </p:txBody>
      </p:sp>
    </p:spTree>
    <p:extLst>
      <p:ext uri="{BB962C8B-B14F-4D97-AF65-F5344CB8AC3E}">
        <p14:creationId xmlns:p14="http://schemas.microsoft.com/office/powerpoint/2010/main" val="24669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5</a:t>
            </a:fld>
            <a:endParaRPr lang="nl-NL"/>
          </a:p>
        </p:txBody>
      </p:sp>
    </p:spTree>
    <p:extLst>
      <p:ext uri="{BB962C8B-B14F-4D97-AF65-F5344CB8AC3E}">
        <p14:creationId xmlns:p14="http://schemas.microsoft.com/office/powerpoint/2010/main" val="3367302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a:bodyPr>
          <a:lstStyle/>
          <a:p>
            <a:r>
              <a:rPr lang="en-GB" sz="1800" dirty="0"/>
              <a:t>A company cannot exist only on operating its production.</a:t>
            </a:r>
          </a:p>
          <a:p>
            <a:endParaRPr lang="en-GB" sz="1800" dirty="0"/>
          </a:p>
          <a:p>
            <a:r>
              <a:rPr lang="en-GB" sz="1800" dirty="0"/>
              <a:t>One needs …</a:t>
            </a:r>
          </a:p>
          <a:p>
            <a:endParaRPr lang="en-GB" sz="1800" dirty="0"/>
          </a:p>
          <a:p>
            <a:r>
              <a:rPr lang="en-GB" sz="1800" dirty="0"/>
              <a:t>All of this is not for free.</a:t>
            </a:r>
          </a:p>
          <a:p>
            <a:endParaRPr lang="en-GB" sz="1800" dirty="0"/>
          </a:p>
          <a:p>
            <a:r>
              <a:rPr lang="en-GB" sz="1800" dirty="0"/>
              <a:t>Taxes are needed to build our society.</a:t>
            </a:r>
          </a:p>
          <a:p>
            <a:endParaRPr lang="en-GB" sz="1800" dirty="0"/>
          </a:p>
          <a:p>
            <a:r>
              <a:rPr lang="en-GB" sz="1800" dirty="0"/>
              <a:t>Profit is needed to be able to pay taxes and to invest and to sponsor students.</a:t>
            </a:r>
          </a:p>
        </p:txBody>
      </p:sp>
      <p:sp>
        <p:nvSpPr>
          <p:cNvPr id="4" name="Slide Number Placeholder 3"/>
          <p:cNvSpPr>
            <a:spLocks noGrp="1"/>
          </p:cNvSpPr>
          <p:nvPr>
            <p:ph type="sldNum" sz="quarter" idx="5"/>
          </p:nvPr>
        </p:nvSpPr>
        <p:spPr/>
        <p:txBody>
          <a:bodyPr/>
          <a:lstStyle/>
          <a:p>
            <a:fld id="{40A546E0-FECB-4A0B-8D67-6747CDA6307C}" type="slidenum">
              <a:rPr lang="nl-NL" smtClean="0"/>
              <a:pPr/>
              <a:t>60</a:t>
            </a:fld>
            <a:endParaRPr lang="nl-NL"/>
          </a:p>
        </p:txBody>
      </p:sp>
    </p:spTree>
    <p:extLst>
      <p:ext uri="{BB962C8B-B14F-4D97-AF65-F5344CB8AC3E}">
        <p14:creationId xmlns:p14="http://schemas.microsoft.com/office/powerpoint/2010/main" val="3897372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normAutofit/>
          </a:bodyPr>
          <a:lstStyle/>
          <a:p>
            <a:r>
              <a:rPr lang="en-GB" sz="1800" dirty="0"/>
              <a:t>To thrive positively in our society for the future, we need to respect what is happening around us and the people who work for us and with whom we coexist.</a:t>
            </a:r>
          </a:p>
          <a:p>
            <a:endParaRPr lang="en-GB" sz="1800" dirty="0"/>
          </a:p>
          <a:p>
            <a:r>
              <a:rPr lang="en-GB" sz="1800" dirty="0"/>
              <a:t>Therefore, it is our duty to make a profit. We can then use this profit to make sustainable investments to:</a:t>
            </a:r>
          </a:p>
          <a:p>
            <a:endParaRPr lang="en-GB" sz="1800" dirty="0"/>
          </a:p>
          <a:p>
            <a:pPr marL="285750" indent="-285750">
              <a:buFont typeface="Arial" panose="020B0604020202020204" pitchFamily="34" charset="0"/>
              <a:buChar char="•"/>
            </a:pPr>
            <a:r>
              <a:rPr lang="en-GB" sz="1800" dirty="0"/>
              <a:t>offer more service to our customers</a:t>
            </a:r>
          </a:p>
          <a:p>
            <a:pPr marL="285750" indent="-285750">
              <a:buFont typeface="Arial" panose="020B0604020202020204" pitchFamily="34" charset="0"/>
              <a:buChar char="•"/>
            </a:pPr>
            <a:r>
              <a:rPr lang="en-GB" sz="1800" dirty="0"/>
              <a:t>make work more enjoyable for our people</a:t>
            </a:r>
          </a:p>
          <a:p>
            <a:pPr marL="285750" indent="-285750">
              <a:buFont typeface="Arial" panose="020B0604020202020204" pitchFamily="34" charset="0"/>
              <a:buChar char="•"/>
            </a:pPr>
            <a:r>
              <a:rPr lang="en-GB" sz="1800" dirty="0"/>
              <a:t>make our footprint on our planet as small as possible</a:t>
            </a:r>
          </a:p>
          <a:p>
            <a:pPr marL="285750" indent="-285750">
              <a:buFont typeface="Arial" panose="020B0604020202020204" pitchFamily="34" charset="0"/>
              <a:buChar char="•"/>
            </a:pPr>
            <a:r>
              <a:rPr lang="en-GB" sz="1800" dirty="0"/>
              <a:t>contribute sustainably to our communities</a:t>
            </a:r>
          </a:p>
        </p:txBody>
      </p:sp>
      <p:sp>
        <p:nvSpPr>
          <p:cNvPr id="4" name="Slide Number Placeholder 3"/>
          <p:cNvSpPr>
            <a:spLocks noGrp="1"/>
          </p:cNvSpPr>
          <p:nvPr>
            <p:ph type="sldNum" sz="quarter" idx="5"/>
          </p:nvPr>
        </p:nvSpPr>
        <p:spPr/>
        <p:txBody>
          <a:bodyPr/>
          <a:lstStyle/>
          <a:p>
            <a:fld id="{40A546E0-FECB-4A0B-8D67-6747CDA6307C}" type="slidenum">
              <a:rPr lang="nl-NL" smtClean="0"/>
              <a:pPr/>
              <a:t>61</a:t>
            </a:fld>
            <a:endParaRPr lang="nl-NL"/>
          </a:p>
        </p:txBody>
      </p:sp>
    </p:spTree>
    <p:extLst>
      <p:ext uri="{BB962C8B-B14F-4D97-AF65-F5344CB8AC3E}">
        <p14:creationId xmlns:p14="http://schemas.microsoft.com/office/powerpoint/2010/main" val="764052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a:bodyPr>
          <a:lstStyle/>
          <a:p>
            <a:r>
              <a:rPr lang="en-GB" sz="1800" dirty="0"/>
              <a:t>Where were we with our costing?</a:t>
            </a:r>
          </a:p>
          <a:p>
            <a:endParaRPr lang="en-GB" sz="1800" dirty="0"/>
          </a:p>
          <a:p>
            <a:r>
              <a:rPr lang="en-GB" sz="1800" dirty="0"/>
              <a:t>It is absolutely clear that we cannot make these boards for 28,77€ including VAT.</a:t>
            </a:r>
          </a:p>
          <a:p>
            <a:endParaRPr lang="en-GB" sz="1800" dirty="0"/>
          </a:p>
          <a:p>
            <a:r>
              <a:rPr lang="en-GB" sz="1800" dirty="0"/>
              <a:t>It is clear that all our other customers and we are subsidising this, and that we do with conviction as you students are our customers of tomorrow.</a:t>
            </a:r>
          </a:p>
          <a:p>
            <a:endParaRPr lang="en-GB" sz="1800" dirty="0"/>
          </a:p>
          <a:p>
            <a:r>
              <a:rPr lang="en-GB" sz="1800" dirty="0"/>
              <a:t>Does anyone believe the Chinese can do all of this for 2,85€ excluding VAT and live up to the same standards ?</a:t>
            </a:r>
          </a:p>
          <a:p>
            <a:endParaRPr lang="en-GB" sz="1800" dirty="0"/>
          </a:p>
          <a:p>
            <a:r>
              <a:rPr lang="en-GB" sz="1800" dirty="0"/>
              <a:t>The story is not at it’s end.</a:t>
            </a:r>
          </a:p>
        </p:txBody>
      </p:sp>
      <p:sp>
        <p:nvSpPr>
          <p:cNvPr id="4" name="Slide Number Placeholder 3"/>
          <p:cNvSpPr>
            <a:spLocks noGrp="1"/>
          </p:cNvSpPr>
          <p:nvPr>
            <p:ph type="sldNum" sz="quarter" idx="5"/>
          </p:nvPr>
        </p:nvSpPr>
        <p:spPr/>
        <p:txBody>
          <a:bodyPr/>
          <a:lstStyle/>
          <a:p>
            <a:fld id="{40A546E0-FECB-4A0B-8D67-6747CDA6307C}" type="slidenum">
              <a:rPr lang="nl-NL" smtClean="0"/>
              <a:pPr/>
              <a:t>62</a:t>
            </a:fld>
            <a:endParaRPr lang="nl-NL"/>
          </a:p>
        </p:txBody>
      </p:sp>
    </p:spTree>
    <p:extLst>
      <p:ext uri="{BB962C8B-B14F-4D97-AF65-F5344CB8AC3E}">
        <p14:creationId xmlns:p14="http://schemas.microsoft.com/office/powerpoint/2010/main" val="34184612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normAutofit/>
          </a:bodyPr>
          <a:lstStyle/>
          <a:p>
            <a:r>
              <a:rPr lang="en-GB" sz="1800" dirty="0"/>
              <a:t>Boards do not only need to be made but also delivered. (click)</a:t>
            </a:r>
          </a:p>
          <a:p>
            <a:endParaRPr lang="en-GB" sz="1800" dirty="0"/>
          </a:p>
          <a:p>
            <a:r>
              <a:rPr lang="en-GB" sz="1800" dirty="0"/>
              <a:t>In the Eurocircuits calculation, the delivery cost (Belgium in this case, but the same counts for The Netherlands) is included.</a:t>
            </a:r>
          </a:p>
          <a:p>
            <a:endParaRPr lang="en-GB" sz="1800" dirty="0"/>
          </a:p>
          <a:p>
            <a:r>
              <a:rPr lang="en-GB" sz="1800" dirty="0"/>
              <a:t>So the total price remains at 28,77€ all VAT and costs included.</a:t>
            </a:r>
          </a:p>
          <a:p>
            <a:r>
              <a:rPr lang="en-GB" sz="1800" dirty="0"/>
              <a:t>Delivery is next day after the lead time of 3WD.</a:t>
            </a:r>
          </a:p>
          <a:p>
            <a:endParaRPr lang="en-GB" sz="1800" dirty="0"/>
          </a:p>
          <a:p>
            <a:r>
              <a:rPr lang="en-GB" sz="1800" dirty="0"/>
              <a:t>The standard proposed delivery cost for the Chinese is 22,85€ excluding VAT with a shipping time of 2-4 days.</a:t>
            </a:r>
          </a:p>
          <a:p>
            <a:endParaRPr lang="en-GB" sz="1800" dirty="0"/>
          </a:p>
          <a:p>
            <a:r>
              <a:rPr lang="en-GB" sz="1800" dirty="0"/>
              <a:t>That brings the total picture to …</a:t>
            </a:r>
          </a:p>
        </p:txBody>
      </p:sp>
      <p:sp>
        <p:nvSpPr>
          <p:cNvPr id="4" name="Slide Number Placeholder 3"/>
          <p:cNvSpPr>
            <a:spLocks noGrp="1"/>
          </p:cNvSpPr>
          <p:nvPr>
            <p:ph type="sldNum" sz="quarter" idx="5"/>
          </p:nvPr>
        </p:nvSpPr>
        <p:spPr/>
        <p:txBody>
          <a:bodyPr/>
          <a:lstStyle/>
          <a:p>
            <a:fld id="{40A546E0-FECB-4A0B-8D67-6747CDA6307C}" type="slidenum">
              <a:rPr lang="nl-NL" smtClean="0"/>
              <a:pPr/>
              <a:t>63</a:t>
            </a:fld>
            <a:endParaRPr lang="nl-NL"/>
          </a:p>
        </p:txBody>
      </p:sp>
    </p:spTree>
    <p:extLst>
      <p:ext uri="{BB962C8B-B14F-4D97-AF65-F5344CB8AC3E}">
        <p14:creationId xmlns:p14="http://schemas.microsoft.com/office/powerpoint/2010/main" val="39845821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normAutofit/>
          </a:bodyPr>
          <a:lstStyle/>
          <a:p>
            <a:r>
              <a:rPr lang="en-GB" sz="1800" dirty="0"/>
              <a:t>So in the end our special student price seems better after all than the total cost of buying these boards in China.</a:t>
            </a:r>
          </a:p>
          <a:p>
            <a:endParaRPr lang="en-GB" sz="1800" dirty="0"/>
          </a:p>
          <a:p>
            <a:r>
              <a:rPr lang="en-GB" sz="1800" dirty="0"/>
              <a:t>This brings us to the following questions …</a:t>
            </a:r>
          </a:p>
        </p:txBody>
      </p:sp>
      <p:sp>
        <p:nvSpPr>
          <p:cNvPr id="4" name="Slide Number Placeholder 3"/>
          <p:cNvSpPr>
            <a:spLocks noGrp="1"/>
          </p:cNvSpPr>
          <p:nvPr>
            <p:ph type="sldNum" sz="quarter" idx="5"/>
          </p:nvPr>
        </p:nvSpPr>
        <p:spPr/>
        <p:txBody>
          <a:bodyPr/>
          <a:lstStyle/>
          <a:p>
            <a:fld id="{40A546E0-FECB-4A0B-8D67-6747CDA6307C}" type="slidenum">
              <a:rPr lang="nl-NL" smtClean="0"/>
              <a:pPr/>
              <a:t>64</a:t>
            </a:fld>
            <a:endParaRPr lang="nl-NL"/>
          </a:p>
        </p:txBody>
      </p:sp>
    </p:spTree>
    <p:extLst>
      <p:ext uri="{BB962C8B-B14F-4D97-AF65-F5344CB8AC3E}">
        <p14:creationId xmlns:p14="http://schemas.microsoft.com/office/powerpoint/2010/main" val="552061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normAutofit/>
          </a:bodyPr>
          <a:lstStyle/>
          <a:p>
            <a:endParaRPr lang="en-GB" sz="1800"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65</a:t>
            </a:fld>
            <a:endParaRPr lang="nl-NL"/>
          </a:p>
        </p:txBody>
      </p:sp>
    </p:spTree>
    <p:extLst>
      <p:ext uri="{BB962C8B-B14F-4D97-AF65-F5344CB8AC3E}">
        <p14:creationId xmlns:p14="http://schemas.microsoft.com/office/powerpoint/2010/main" val="2010655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341813"/>
          </a:xfrm>
        </p:spPr>
        <p:txBody>
          <a:bodyPr>
            <a:normAutofit/>
          </a:bodyPr>
          <a:lstStyle/>
          <a:p>
            <a:r>
              <a:rPr lang="en-GB" sz="1800" dirty="0"/>
              <a:t>Then let’s look at it from another perspective.</a:t>
            </a:r>
          </a:p>
          <a:p>
            <a:endParaRPr lang="en-GB" sz="1800" dirty="0"/>
          </a:p>
          <a:p>
            <a:r>
              <a:rPr lang="en-GB" sz="1800" dirty="0"/>
              <a:t>Why …</a:t>
            </a:r>
          </a:p>
        </p:txBody>
      </p:sp>
      <p:sp>
        <p:nvSpPr>
          <p:cNvPr id="4" name="Slide Number Placeholder 3"/>
          <p:cNvSpPr>
            <a:spLocks noGrp="1"/>
          </p:cNvSpPr>
          <p:nvPr>
            <p:ph type="sldNum" sz="quarter" idx="5"/>
          </p:nvPr>
        </p:nvSpPr>
        <p:spPr/>
        <p:txBody>
          <a:bodyPr/>
          <a:lstStyle/>
          <a:p>
            <a:fld id="{40A546E0-FECB-4A0B-8D67-6747CDA6307C}" type="slidenum">
              <a:rPr lang="nl-NL" smtClean="0"/>
              <a:pPr/>
              <a:t>66</a:t>
            </a:fld>
            <a:endParaRPr lang="nl-NL"/>
          </a:p>
        </p:txBody>
      </p:sp>
    </p:spTree>
    <p:extLst>
      <p:ext uri="{BB962C8B-B14F-4D97-AF65-F5344CB8AC3E}">
        <p14:creationId xmlns:p14="http://schemas.microsoft.com/office/powerpoint/2010/main" val="27479019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4518F-5362-58DA-6057-68A32CA57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C6034-626E-FB6D-EFC8-831BC9897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DB4BB-CB2F-4C67-CE24-0C504F7118A4}"/>
              </a:ext>
            </a:extLst>
          </p:cNvPr>
          <p:cNvSpPr>
            <a:spLocks noGrp="1"/>
          </p:cNvSpPr>
          <p:nvPr>
            <p:ph type="body" idx="1"/>
          </p:nvPr>
        </p:nvSpPr>
        <p:spPr>
          <a:xfrm>
            <a:off x="381000" y="4343400"/>
            <a:ext cx="6096000" cy="4114800"/>
          </a:xfrm>
        </p:spPr>
        <p:txBody>
          <a:bodyPr>
            <a:normAutofit/>
          </a:bodyPr>
          <a:lstStyle/>
          <a:p>
            <a:r>
              <a:rPr lang="en-GB" sz="1800" dirty="0"/>
              <a:t>I hope that I could convince you all to buy local as that is the most logical and most ethical and also most economical thing to do.</a:t>
            </a:r>
          </a:p>
          <a:p>
            <a:endParaRPr lang="en-GB" sz="1800" dirty="0"/>
          </a:p>
          <a:p>
            <a:r>
              <a:rPr lang="en-GB" sz="1800" dirty="0"/>
              <a:t>I also hoped that I could convince you that Eurocircuits is an electronics engineer’s best friend.</a:t>
            </a:r>
          </a:p>
        </p:txBody>
      </p:sp>
      <p:sp>
        <p:nvSpPr>
          <p:cNvPr id="4" name="Slide Number Placeholder 3">
            <a:extLst>
              <a:ext uri="{FF2B5EF4-FFF2-40B4-BE49-F238E27FC236}">
                <a16:creationId xmlns:a16="http://schemas.microsoft.com/office/drawing/2014/main" id="{BF6EA856-9F9B-F223-DE94-37CEADD91F53}"/>
              </a:ext>
            </a:extLst>
          </p:cNvPr>
          <p:cNvSpPr>
            <a:spLocks noGrp="1"/>
          </p:cNvSpPr>
          <p:nvPr>
            <p:ph type="sldNum" sz="quarter" idx="5"/>
          </p:nvPr>
        </p:nvSpPr>
        <p:spPr/>
        <p:txBody>
          <a:bodyPr/>
          <a:lstStyle/>
          <a:p>
            <a:fld id="{40A546E0-FECB-4A0B-8D67-6747CDA6307C}" type="slidenum">
              <a:rPr lang="nl-NL" smtClean="0"/>
              <a:pPr/>
              <a:t>67</a:t>
            </a:fld>
            <a:endParaRPr lang="nl-NL"/>
          </a:p>
        </p:txBody>
      </p:sp>
    </p:spTree>
    <p:extLst>
      <p:ext uri="{BB962C8B-B14F-4D97-AF65-F5344CB8AC3E}">
        <p14:creationId xmlns:p14="http://schemas.microsoft.com/office/powerpoint/2010/main" val="3919096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a:bodyPr>
          <a:lstStyle/>
          <a:p>
            <a:r>
              <a:rPr lang="en-BE" sz="1800" dirty="0"/>
              <a:t>If there are some minutes left, I would like to introduce Eurocircuits in a bit more detail.</a:t>
            </a:r>
          </a:p>
        </p:txBody>
      </p:sp>
      <p:sp>
        <p:nvSpPr>
          <p:cNvPr id="4" name="Slide Number Placeholder 3"/>
          <p:cNvSpPr>
            <a:spLocks noGrp="1"/>
          </p:cNvSpPr>
          <p:nvPr>
            <p:ph type="sldNum" sz="quarter" idx="5"/>
          </p:nvPr>
        </p:nvSpPr>
        <p:spPr/>
        <p:txBody>
          <a:bodyPr/>
          <a:lstStyle/>
          <a:p>
            <a:fld id="{40A546E0-FECB-4A0B-8D67-6747CDA6307C}" type="slidenum">
              <a:rPr lang="nl-NL" smtClean="0"/>
              <a:pPr/>
              <a:t>68</a:t>
            </a:fld>
            <a:endParaRPr lang="nl-NL"/>
          </a:p>
        </p:txBody>
      </p:sp>
    </p:spTree>
    <p:extLst>
      <p:ext uri="{BB962C8B-B14F-4D97-AF65-F5344CB8AC3E}">
        <p14:creationId xmlns:p14="http://schemas.microsoft.com/office/powerpoint/2010/main" val="2863204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a:bodyPr>
          <a:lstStyle/>
          <a:p>
            <a:r>
              <a:rPr lang="en-US" sz="1800" dirty="0"/>
              <a:t>Factories operate in any of these four market and technological quadrants and none of the factories can do all.</a:t>
            </a:r>
          </a:p>
        </p:txBody>
      </p:sp>
      <p:sp>
        <p:nvSpPr>
          <p:cNvPr id="4" name="Slide Number Placeholder 3"/>
          <p:cNvSpPr>
            <a:spLocks noGrp="1"/>
          </p:cNvSpPr>
          <p:nvPr>
            <p:ph type="sldNum" sz="quarter" idx="5"/>
          </p:nvPr>
        </p:nvSpPr>
        <p:spPr/>
        <p:txBody>
          <a:bodyPr/>
          <a:lstStyle/>
          <a:p>
            <a:fld id="{68FEE1DA-C590-5C46-BA75-2FF7E701DB06}" type="slidenum">
              <a:rPr lang="en-US" smtClean="0"/>
              <a:t>69</a:t>
            </a:fld>
            <a:endParaRPr lang="en-US"/>
          </a:p>
        </p:txBody>
      </p:sp>
    </p:spTree>
    <p:extLst>
      <p:ext uri="{BB962C8B-B14F-4D97-AF65-F5344CB8AC3E}">
        <p14:creationId xmlns:p14="http://schemas.microsoft.com/office/powerpoint/2010/main" val="1489719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6</a:t>
            </a:fld>
            <a:endParaRPr lang="nl-NL"/>
          </a:p>
        </p:txBody>
      </p:sp>
    </p:spTree>
    <p:extLst>
      <p:ext uri="{BB962C8B-B14F-4D97-AF65-F5344CB8AC3E}">
        <p14:creationId xmlns:p14="http://schemas.microsoft.com/office/powerpoint/2010/main" val="1031346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89040"/>
          </a:xfrm>
        </p:spPr>
        <p:txBody>
          <a:bodyPr>
            <a:normAutofit/>
          </a:bodyPr>
          <a:lstStyle/>
          <a:p>
            <a:pPr marL="285750" indent="-285750">
              <a:buFont typeface="Arial" panose="020B0604020202020204" pitchFamily="34" charset="0"/>
              <a:buChar char="•"/>
            </a:pPr>
            <a:r>
              <a:rPr lang="en-US" sz="1800" b="1" dirty="0"/>
              <a:t>Eurocircuits are specialist </a:t>
            </a:r>
            <a:br>
              <a:rPr lang="en-US" sz="1800" b="1" dirty="0"/>
            </a:br>
            <a:r>
              <a:rPr lang="en-US" sz="1800" b="1" dirty="0">
                <a:solidFill>
                  <a:srgbClr val="279818"/>
                </a:solidFill>
              </a:rPr>
              <a:t>manufacturers </a:t>
            </a:r>
            <a:r>
              <a:rPr lang="en-US" sz="1800" b="1" u="sng" dirty="0">
                <a:solidFill>
                  <a:srgbClr val="279818"/>
                </a:solidFill>
              </a:rPr>
              <a:t>and</a:t>
            </a:r>
            <a:r>
              <a:rPr lang="en-US" sz="1800" b="1" dirty="0">
                <a:solidFill>
                  <a:srgbClr val="279818"/>
                </a:solidFill>
              </a:rPr>
              <a:t> assemblers </a:t>
            </a:r>
            <a:br>
              <a:rPr lang="en-US" sz="1800" b="1" dirty="0"/>
            </a:br>
            <a:r>
              <a:rPr lang="en-US" sz="1800" b="1" dirty="0"/>
              <a:t>of prototype &amp; small series PCBs </a:t>
            </a:r>
            <a:br>
              <a:rPr lang="en-US" sz="1800" b="1" dirty="0"/>
            </a:br>
            <a:endParaRPr lang="en-US" sz="1800" b="1" dirty="0"/>
          </a:p>
          <a:p>
            <a:pPr marL="285750" indent="-285750">
              <a:buFont typeface="Arial" panose="020B0604020202020204" pitchFamily="34" charset="0"/>
              <a:buChar char="•"/>
            </a:pPr>
            <a:r>
              <a:rPr lang="en-US" sz="1800" b="1" dirty="0"/>
              <a:t>We are dedicated to providing </a:t>
            </a:r>
            <a:br>
              <a:rPr lang="en-US" sz="1800" b="1" dirty="0"/>
            </a:br>
            <a:r>
              <a:rPr lang="en-US" sz="1800" b="1" dirty="0">
                <a:solidFill>
                  <a:srgbClr val="279818"/>
                </a:solidFill>
              </a:rPr>
              <a:t>a complete electronic service </a:t>
            </a:r>
            <a:br>
              <a:rPr lang="en-US" sz="1800" b="1" dirty="0"/>
            </a:br>
            <a:r>
              <a:rPr lang="en-US" sz="1800" b="1" dirty="0"/>
              <a:t>that will </a:t>
            </a:r>
            <a:r>
              <a:rPr lang="en-US" sz="1800" b="1" dirty="0">
                <a:solidFill>
                  <a:srgbClr val="279818"/>
                </a:solidFill>
              </a:rPr>
              <a:t>help PCB designers </a:t>
            </a:r>
            <a:br>
              <a:rPr lang="en-US" sz="1800" b="1" dirty="0">
                <a:solidFill>
                  <a:srgbClr val="279818"/>
                </a:solidFill>
              </a:rPr>
            </a:br>
            <a:r>
              <a:rPr lang="en-US" sz="1800" b="1" dirty="0">
                <a:solidFill>
                  <a:srgbClr val="279818"/>
                </a:solidFill>
              </a:rPr>
              <a:t>bring their projects to market</a:t>
            </a:r>
            <a:br>
              <a:rPr lang="en-US" sz="1800" b="1" dirty="0">
                <a:solidFill>
                  <a:srgbClr val="279818"/>
                </a:solidFill>
              </a:rPr>
            </a:br>
            <a:r>
              <a:rPr lang="en-US" sz="1800" b="1" dirty="0">
                <a:solidFill>
                  <a:srgbClr val="279818"/>
                </a:solidFill>
              </a:rPr>
              <a:t>on time and on budget</a:t>
            </a:r>
            <a:r>
              <a:rPr lang="en-US" sz="1800" b="1" dirty="0"/>
              <a:t>.</a:t>
            </a:r>
            <a:br>
              <a:rPr lang="en-US" sz="1800" b="1" dirty="0"/>
            </a:br>
            <a:endParaRPr lang="en-US" sz="1800" b="1" dirty="0"/>
          </a:p>
          <a:p>
            <a:pPr marL="285750" indent="-285750">
              <a:buFont typeface="Arial" panose="020B0604020202020204" pitchFamily="34" charset="0"/>
              <a:buChar char="•"/>
            </a:pPr>
            <a:r>
              <a:rPr lang="de-DE" sz="1800" b="1" dirty="0"/>
              <a:t>PCB Manufacturing – </a:t>
            </a:r>
            <a:r>
              <a:rPr lang="de-DE" sz="1800" b="1" dirty="0" err="1"/>
              <a:t>over</a:t>
            </a:r>
            <a:r>
              <a:rPr lang="de-DE" sz="1800" b="1" dirty="0"/>
              <a:t> 30 </a:t>
            </a:r>
            <a:r>
              <a:rPr lang="de-DE" sz="1800" b="1" dirty="0" err="1"/>
              <a:t>years</a:t>
            </a:r>
            <a:br>
              <a:rPr lang="de-DE" sz="1800" b="1" dirty="0"/>
            </a:br>
            <a:r>
              <a:rPr lang="de-DE" sz="1800" b="1" dirty="0">
                <a:solidFill>
                  <a:srgbClr val="279818"/>
                </a:solidFill>
              </a:rPr>
              <a:t>PCB </a:t>
            </a:r>
            <a:r>
              <a:rPr lang="de-DE" sz="1800" b="1" dirty="0" err="1">
                <a:solidFill>
                  <a:srgbClr val="279818"/>
                </a:solidFill>
              </a:rPr>
              <a:t>Assembly</a:t>
            </a:r>
            <a:r>
              <a:rPr lang="de-DE" sz="1800" b="1" dirty="0">
                <a:solidFill>
                  <a:srgbClr val="279818"/>
                </a:solidFill>
              </a:rPr>
              <a:t> - </a:t>
            </a:r>
            <a:r>
              <a:rPr lang="de-DE" sz="1800" b="1" dirty="0" err="1">
                <a:solidFill>
                  <a:srgbClr val="279818"/>
                </a:solidFill>
              </a:rPr>
              <a:t>started</a:t>
            </a:r>
            <a:r>
              <a:rPr lang="de-DE" sz="1800" b="1" dirty="0">
                <a:solidFill>
                  <a:srgbClr val="279818"/>
                </a:solidFill>
              </a:rPr>
              <a:t> </a:t>
            </a:r>
            <a:r>
              <a:rPr lang="de-DE" sz="1800" b="1" dirty="0" err="1">
                <a:solidFill>
                  <a:srgbClr val="279818"/>
                </a:solidFill>
              </a:rPr>
              <a:t>late</a:t>
            </a:r>
            <a:r>
              <a:rPr lang="de-DE" sz="1800" b="1" dirty="0">
                <a:solidFill>
                  <a:srgbClr val="279818"/>
                </a:solidFill>
              </a:rPr>
              <a:t> 2017</a:t>
            </a:r>
          </a:p>
          <a:p>
            <a:endParaRPr lang="en-BE" sz="1800"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70</a:t>
            </a:fld>
            <a:endParaRPr lang="nl-NL"/>
          </a:p>
        </p:txBody>
      </p:sp>
    </p:spTree>
    <p:extLst>
      <p:ext uri="{BB962C8B-B14F-4D97-AF65-F5344CB8AC3E}">
        <p14:creationId xmlns:p14="http://schemas.microsoft.com/office/powerpoint/2010/main" val="137491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Europe in 2000 had a global PCB market share of 13,8%</a:t>
            </a:r>
          </a:p>
        </p:txBody>
      </p:sp>
      <p:sp>
        <p:nvSpPr>
          <p:cNvPr id="4" name="Slide Number Placeholder 3"/>
          <p:cNvSpPr>
            <a:spLocks noGrp="1"/>
          </p:cNvSpPr>
          <p:nvPr>
            <p:ph type="sldNum" sz="quarter" idx="5"/>
          </p:nvPr>
        </p:nvSpPr>
        <p:spPr/>
        <p:txBody>
          <a:bodyPr/>
          <a:lstStyle/>
          <a:p>
            <a:fld id="{40A546E0-FECB-4A0B-8D67-6747CDA6307C}" type="slidenum">
              <a:rPr lang="nl-NL" smtClean="0"/>
              <a:pPr/>
              <a:t>7</a:t>
            </a:fld>
            <a:endParaRPr lang="nl-NL"/>
          </a:p>
        </p:txBody>
      </p:sp>
    </p:spTree>
    <p:extLst>
      <p:ext uri="{BB962C8B-B14F-4D97-AF65-F5344CB8AC3E}">
        <p14:creationId xmlns:p14="http://schemas.microsoft.com/office/powerpoint/2010/main" val="414629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546E0-FECB-4A0B-8D67-6747CDA6307C}" type="slidenum">
              <a:rPr lang="nl-NL" smtClean="0"/>
              <a:pPr/>
              <a:t>8</a:t>
            </a:fld>
            <a:endParaRPr lang="nl-NL"/>
          </a:p>
        </p:txBody>
      </p:sp>
    </p:spTree>
    <p:extLst>
      <p:ext uri="{BB962C8B-B14F-4D97-AF65-F5344CB8AC3E}">
        <p14:creationId xmlns:p14="http://schemas.microsoft.com/office/powerpoint/2010/main" val="1532011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546E0-FECB-4A0B-8D67-6747CDA6307C}" type="slidenum">
              <a:rPr lang="nl-NL" smtClean="0"/>
              <a:pPr/>
              <a:t>9</a:t>
            </a:fld>
            <a:endParaRPr lang="nl-NL"/>
          </a:p>
        </p:txBody>
      </p:sp>
    </p:spTree>
    <p:extLst>
      <p:ext uri="{BB962C8B-B14F-4D97-AF65-F5344CB8AC3E}">
        <p14:creationId xmlns:p14="http://schemas.microsoft.com/office/powerpoint/2010/main" val="2430274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6" name="Tijdelijke aanduiding voor datum 3"/>
          <p:cNvSpPr>
            <a:spLocks noGrp="1"/>
          </p:cNvSpPr>
          <p:nvPr>
            <p:ph type="dt" sz="half" idx="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4" name="Tijdelijke aanduiding voor voettekst 4">
            <a:extLst>
              <a:ext uri="{FF2B5EF4-FFF2-40B4-BE49-F238E27FC236}">
                <a16:creationId xmlns:a16="http://schemas.microsoft.com/office/drawing/2014/main" id="{A9E39BFD-AE49-8E4B-86FD-2D389301610D}"/>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atum 3"/>
          <p:cNvSpPr>
            <a:spLocks noGrp="1"/>
          </p:cNvSpPr>
          <p:nvPr>
            <p:ph type="dt" sz="half" idx="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4" name="Tijdelijke aanduiding voor voettekst 4">
            <a:extLst>
              <a:ext uri="{FF2B5EF4-FFF2-40B4-BE49-F238E27FC236}">
                <a16:creationId xmlns:a16="http://schemas.microsoft.com/office/drawing/2014/main" id="{7EA74116-44C7-2612-7147-D5C11E359966}"/>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1"/>
            <a:ext cx="2057400" cy="329088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54781"/>
            <a:ext cx="6019800" cy="32908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atum 3"/>
          <p:cNvSpPr>
            <a:spLocks noGrp="1"/>
          </p:cNvSpPr>
          <p:nvPr>
            <p:ph type="dt" sz="half" idx="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4" name="Tijdelijke aanduiding voor voettekst 4">
            <a:extLst>
              <a:ext uri="{FF2B5EF4-FFF2-40B4-BE49-F238E27FC236}">
                <a16:creationId xmlns:a16="http://schemas.microsoft.com/office/drawing/2014/main" id="{CB917EC2-BD9E-1576-D97F-B03EE7840A42}"/>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atum 3"/>
          <p:cNvSpPr>
            <a:spLocks noGrp="1"/>
          </p:cNvSpPr>
          <p:nvPr>
            <p:ph type="dt" sz="half" idx="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4" name="Tijdelijke aanduiding voor voettekst 4">
            <a:extLst>
              <a:ext uri="{FF2B5EF4-FFF2-40B4-BE49-F238E27FC236}">
                <a16:creationId xmlns:a16="http://schemas.microsoft.com/office/drawing/2014/main" id="{FB1A9B83-AFA0-97C3-4226-98FD487CF829}"/>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6" name="Tijdelijke aanduiding voor datum 3"/>
          <p:cNvSpPr>
            <a:spLocks noGrp="1"/>
          </p:cNvSpPr>
          <p:nvPr>
            <p:ph type="dt" sz="half" idx="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4" name="Tijdelijke aanduiding voor voettekst 4">
            <a:extLst>
              <a:ext uri="{FF2B5EF4-FFF2-40B4-BE49-F238E27FC236}">
                <a16:creationId xmlns:a16="http://schemas.microsoft.com/office/drawing/2014/main" id="{9240B37E-8105-D2BF-F4E1-AFA35062E932}"/>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5" name="Tijdelijke aanduiding voor voettekst 4">
            <a:extLst>
              <a:ext uri="{FF2B5EF4-FFF2-40B4-BE49-F238E27FC236}">
                <a16:creationId xmlns:a16="http://schemas.microsoft.com/office/drawing/2014/main" id="{3193068F-B4FE-9840-6E35-1940E27A9B30}"/>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atum 3"/>
          <p:cNvSpPr>
            <a:spLocks noGrp="1"/>
          </p:cNvSpPr>
          <p:nvPr>
            <p:ph type="dt" sz="half" idx="1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7" name="Tijdelijke aanduiding voor voettekst 4">
            <a:extLst>
              <a:ext uri="{FF2B5EF4-FFF2-40B4-BE49-F238E27FC236}">
                <a16:creationId xmlns:a16="http://schemas.microsoft.com/office/drawing/2014/main" id="{F1BC6B15-061E-9BFD-BF21-3B28A8A6C441}"/>
              </a:ext>
            </a:extLst>
          </p:cNvPr>
          <p:cNvSpPr>
            <a:spLocks noGrp="1"/>
          </p:cNvSpPr>
          <p:nvPr>
            <p:ph type="ftr" sz="quarter" idx="1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atum 3"/>
          <p:cNvSpPr>
            <a:spLocks noGrp="1"/>
          </p:cNvSpPr>
          <p:nvPr>
            <p:ph type="dt" sz="half" idx="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3" name="Tijdelijke aanduiding voor voettekst 4">
            <a:extLst>
              <a:ext uri="{FF2B5EF4-FFF2-40B4-BE49-F238E27FC236}">
                <a16:creationId xmlns:a16="http://schemas.microsoft.com/office/drawing/2014/main" id="{FE7C0B03-E4E1-52E6-C557-0D30189AE44F}"/>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2" name="Tijdelijke aanduiding voor voettekst 4">
            <a:extLst>
              <a:ext uri="{FF2B5EF4-FFF2-40B4-BE49-F238E27FC236}">
                <a16:creationId xmlns:a16="http://schemas.microsoft.com/office/drawing/2014/main" id="{B3C4ACFD-5D40-4DE4-269B-2D241E48A9EE}"/>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7" name="Tijdelijke aanduiding voor datum 3"/>
          <p:cNvSpPr>
            <a:spLocks noGrp="1"/>
          </p:cNvSpPr>
          <p:nvPr>
            <p:ph type="dt" sz="half" idx="10"/>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5" name="Tijdelijke aanduiding voor voettekst 4">
            <a:extLst>
              <a:ext uri="{FF2B5EF4-FFF2-40B4-BE49-F238E27FC236}">
                <a16:creationId xmlns:a16="http://schemas.microsoft.com/office/drawing/2014/main" id="{59DB6B31-9587-50D3-0238-FADD0E9D3309}"/>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7" name="Tijdelijke aanduiding voor datum 3"/>
          <p:cNvSpPr>
            <a:spLocks noGrp="1"/>
          </p:cNvSpPr>
          <p:nvPr>
            <p:ph type="dt" sz="half" idx="10"/>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5" name="Tijdelijke aanduiding voor voettekst 4">
            <a:extLst>
              <a:ext uri="{FF2B5EF4-FFF2-40B4-BE49-F238E27FC236}">
                <a16:creationId xmlns:a16="http://schemas.microsoft.com/office/drawing/2014/main" id="{5272B80F-1FF6-A7B4-0501-64599632193C}"/>
              </a:ext>
            </a:extLst>
          </p:cNvPr>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7067128" cy="85725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79512" y="4767263"/>
            <a:ext cx="108012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dirty="0"/>
              <a:t>2023</a:t>
            </a:r>
          </a:p>
        </p:txBody>
      </p:sp>
      <p:sp>
        <p:nvSpPr>
          <p:cNvPr id="5" name="Tijdelijke aanduiding voor voettekst 4"/>
          <p:cNvSpPr>
            <a:spLocks noGrp="1"/>
          </p:cNvSpPr>
          <p:nvPr>
            <p:ph type="ftr" sz="quarter" idx="3"/>
          </p:nvPr>
        </p:nvSpPr>
        <p:spPr>
          <a:xfrm>
            <a:off x="1403648" y="4767263"/>
            <a:ext cx="6624736" cy="273844"/>
          </a:xfrm>
          <a:prstGeom prst="rect">
            <a:avLst/>
          </a:prstGeom>
        </p:spPr>
        <p:txBody>
          <a:bodyPr vert="horz" lIns="91440" tIns="45720" rIns="91440" bIns="45720" rtlCol="0" anchor="ctr"/>
          <a:lstStyle>
            <a:lvl1pPr algn="ctr">
              <a:defRPr sz="1200" b="0">
                <a:solidFill>
                  <a:schemeClr val="tx1"/>
                </a:solidFill>
              </a:defRPr>
            </a:lvl1pPr>
          </a:lstStyle>
          <a:p>
            <a:r>
              <a:rPr lang="nl-BE" altLang="en-US" dirty="0"/>
              <a:t>PCB prototypes &amp; small series manufactured and assembled in Europe in house, </a:t>
            </a:r>
            <a:r>
              <a:rPr lang="en-GB" altLang="en-US" dirty="0"/>
              <a:t>“right first time”</a:t>
            </a:r>
          </a:p>
        </p:txBody>
      </p:sp>
      <p:pic>
        <p:nvPicPr>
          <p:cNvPr id="7" name="Picture 6" descr="A picture containing text&#10;&#10;Description automatically generated">
            <a:extLst>
              <a:ext uri="{FF2B5EF4-FFF2-40B4-BE49-F238E27FC236}">
                <a16:creationId xmlns:a16="http://schemas.microsoft.com/office/drawing/2014/main" id="{AC20FF07-628F-8D42-B00E-E06978E09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29344" y="4371949"/>
            <a:ext cx="914655" cy="7687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multimedia.europarl.europa.eu/en/video/v_V007-0034" TargetMode="Externa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s://www.europarl.europa.eu/news/en/press-room/20210204IPR97114/circular-economy-meps-call-for-tighter-eu-consumption-and-recycling-rules" TargetMode="External"/><Relationship Id="rId3" Type="http://schemas.openxmlformats.org/officeDocument/2006/relationships/hyperlink" Target="https://www.europarl.europa.eu/news/en/headlines/society/20180305STO99003/reducing-carbon-emissions-eu-targets-and-measures" TargetMode="External"/><Relationship Id="rId7" Type="http://schemas.openxmlformats.org/officeDocument/2006/relationships/hyperlink" Target="https://ec.europa.eu/commission/presscorner/detail/en/ip_22_7155?fbclid=IwAR17DTjpv2Z22Wf8tQ73xYvoQ7yjuvXVeT8kZhrYDEri9eMkrz4XJrS-eAA"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lex.europa.eu/legal-content/EN/TXT/?qid=1583933814386&amp;uri=COM:2020:98:FIN" TargetMode="External"/><Relationship Id="rId5" Type="http://schemas.openxmlformats.org/officeDocument/2006/relationships/hyperlink" Target="https://ec.europa.eu/commission/presscorner/detail/en/ip_22_2013" TargetMode="External"/><Relationship Id="rId4" Type="http://schemas.openxmlformats.org/officeDocument/2006/relationships/hyperlink" Target="https://www.europarl.europa.eu/news/en/headlines/society/20200618STO81513/green-deal-key-to-a-climate-neutral-and-sustainable-eu" TargetMode="External"/><Relationship Id="rId9" Type="http://schemas.openxmlformats.org/officeDocument/2006/relationships/hyperlink" Target="https://www.europarl.europa.eu/news/en/headlines/society/20220930STO41917/persistent-pollutants-definition-effects-and-eu-regulation"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ec.europa.eu/eurostat/statistics-explained/index.php?title=Waste_statistics_-_electrical_and_electronic_equipment#Electrical_and_electronic_equipment_.28EEE.29_put_on_the_market_and_WEEE_collected_by_country"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europarl.europa.eu/news/en/headlines/priorities/circular-economy/20220331STO26410/why-is-the-eu-s-right-to-repair-legislation-important"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c.europa.eu/commission/presscorner/detail/en/ip_23_1794" TargetMode="External"/><Relationship Id="rId5" Type="http://schemas.openxmlformats.org/officeDocument/2006/relationships/hyperlink" Target="https://www.europarl.europa.eu/news/en/headlines/society/20220413STO27211/usb-type-c-to-become-eu-s-common-charger-by-end-of-2024" TargetMode="External"/><Relationship Id="rId4" Type="http://schemas.openxmlformats.org/officeDocument/2006/relationships/hyperlink" Target="https://www.europarl.europa.eu/news/en/headlines/priorities/circular-economy/20211008STO14517/a-common-charger-better-for-consumers-and-the-environment"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customXml" Target="../ink/ink5.xml"/><Relationship Id="rId3" Type="http://schemas.openxmlformats.org/officeDocument/2006/relationships/image" Target="../media/image38.png"/><Relationship Id="rId7" Type="http://schemas.openxmlformats.org/officeDocument/2006/relationships/customXml" Target="../ink/ink2.xml"/><Relationship Id="rId12" Type="http://schemas.openxmlformats.org/officeDocument/2006/relationships/image" Target="../media/image80.png"/><Relationship Id="rId2" Type="http://schemas.openxmlformats.org/officeDocument/2006/relationships/notesSlide" Target="../notesSlides/notesSlide42.xml"/><Relationship Id="rId16"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70.png"/><Relationship Id="rId4" Type="http://schemas.openxmlformats.org/officeDocument/2006/relationships/image" Target="../media/image39.png"/><Relationship Id="rId9" Type="http://schemas.openxmlformats.org/officeDocument/2006/relationships/customXml" Target="../ink/ink3.xml"/><Relationship Id="rId1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s3.amazonaws.com/helpscout.net/docs/assets/59f1de7804286313cffbb22c/attachments/5e81b3b404286364bc977ab4/LONGTAI-FR-4-Material.zip" TargetMode="External"/><Relationship Id="rId3" Type="http://schemas.openxmlformats.org/officeDocument/2006/relationships/hyperlink" Target="https://www.isola-group.com/wp-content/uploads/data-sheets/is400-laminate-and-prepreg-isola-group.pdf?t=1109047563" TargetMode="External"/><Relationship Id="rId7" Type="http://schemas.openxmlformats.org/officeDocument/2006/relationships/hyperlink" Target="https://s3.amazonaws.com/helpscout.net/docs/assets/59f1de7804286313cffbb22c/attachments/5e81d1402c7d3a7e9aea05aa/NP-155F-Datasheet.pdf"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s://s3.amazonaws.com/helpscout.net/docs/assets/59f1de7804286313cffbb22c/attachments/5e81d1222c7d3a7e9aea05a6/NP-140F-Datasheets.pdf" TargetMode="External"/><Relationship Id="rId5" Type="http://schemas.openxmlformats.org/officeDocument/2006/relationships/hyperlink" Target="https://s3.amazonaws.com/helpscout.net/docs/assets/59f1de7804286313cffbb22c/attachments/5b98f5242c7d3a03f89eb261/KINGBOARD-FR-4-Materials-Certifications.zip" TargetMode="External"/><Relationship Id="rId4" Type="http://schemas.openxmlformats.org/officeDocument/2006/relationships/hyperlink" Target="http://www.eurocircuits.com/wp-content/uploads/ec2015/ecImage/document/NP155F-D-5-2012.pdf"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www.eurocircuits.com/blog/han-solarboat/" TargetMode="External"/></Relationships>
</file>

<file path=ppt/slides/_rels/slide6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customXml" Target="../ink/ink12.xml"/><Relationship Id="rId18" Type="http://schemas.openxmlformats.org/officeDocument/2006/relationships/image" Target="../media/image240.png"/><Relationship Id="rId3" Type="http://schemas.openxmlformats.org/officeDocument/2006/relationships/image" Target="../media/image45.png"/><Relationship Id="rId21" Type="http://schemas.openxmlformats.org/officeDocument/2006/relationships/customXml" Target="../ink/ink16.xml"/><Relationship Id="rId7" Type="http://schemas.openxmlformats.org/officeDocument/2006/relationships/customXml" Target="../ink/ink9.xml"/><Relationship Id="rId12" Type="http://schemas.openxmlformats.org/officeDocument/2006/relationships/image" Target="../media/image210.png"/><Relationship Id="rId17" Type="http://schemas.openxmlformats.org/officeDocument/2006/relationships/customXml" Target="../ink/ink14.xml"/><Relationship Id="rId2" Type="http://schemas.openxmlformats.org/officeDocument/2006/relationships/notesSlide" Target="../notesSlides/notesSlide53.xml"/><Relationship Id="rId16" Type="http://schemas.openxmlformats.org/officeDocument/2006/relationships/image" Target="../media/image230.png"/><Relationship Id="rId20" Type="http://schemas.openxmlformats.org/officeDocument/2006/relationships/image" Target="../media/image250.png"/><Relationship Id="rId1" Type="http://schemas.openxmlformats.org/officeDocument/2006/relationships/slideLayout" Target="../slideLayouts/slideLayout5.xml"/><Relationship Id="rId6" Type="http://schemas.openxmlformats.org/officeDocument/2006/relationships/image" Target="../media/image18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200.png"/><Relationship Id="rId19" Type="http://schemas.openxmlformats.org/officeDocument/2006/relationships/customXml" Target="../ink/ink15.xml"/><Relationship Id="rId4" Type="http://schemas.openxmlformats.org/officeDocument/2006/relationships/image" Target="../media/image46.png"/><Relationship Id="rId9" Type="http://schemas.openxmlformats.org/officeDocument/2006/relationships/customXml" Target="../ink/ink10.xml"/><Relationship Id="rId14" Type="http://schemas.openxmlformats.org/officeDocument/2006/relationships/image" Target="../media/image220.png"/><Relationship Id="rId22" Type="http://schemas.openxmlformats.org/officeDocument/2006/relationships/image" Target="../media/image26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9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9952" y="411510"/>
            <a:ext cx="4629586" cy="3960440"/>
          </a:xfrm>
        </p:spPr>
        <p:txBody>
          <a:bodyPr vert="horz" lIns="91440" tIns="45720" rIns="91440" bIns="45720" rtlCol="0" anchor="b">
            <a:normAutofit fontScale="90000"/>
          </a:bodyPr>
          <a:lstStyle/>
          <a:p>
            <a:pPr algn="r"/>
            <a:r>
              <a:rPr lang="en-GB" b="0" i="0" cap="all" dirty="0">
                <a:solidFill>
                  <a:schemeClr val="bg1"/>
                </a:solidFill>
                <a:effectLst/>
                <a:latin typeface="Roboto" panose="02000000000000000000" pitchFamily="2" charset="0"/>
              </a:rPr>
              <a:t>HAN 2024</a:t>
            </a:r>
            <a:br>
              <a:rPr lang="en-GB" b="0" i="0" cap="all" dirty="0">
                <a:solidFill>
                  <a:schemeClr val="bg1"/>
                </a:solidFill>
                <a:effectLst/>
                <a:latin typeface="Roboto" panose="02000000000000000000" pitchFamily="2" charset="0"/>
              </a:rPr>
            </a:br>
            <a:br>
              <a:rPr lang="en-GB" cap="all" dirty="0">
                <a:solidFill>
                  <a:schemeClr val="bg1"/>
                </a:solidFill>
                <a:latin typeface="Roboto" panose="02000000000000000000" pitchFamily="2" charset="0"/>
              </a:rPr>
            </a:br>
            <a:r>
              <a:rPr lang="en-GB" b="0" i="0" cap="all" dirty="0">
                <a:solidFill>
                  <a:schemeClr val="bg1"/>
                </a:solidFill>
                <a:effectLst/>
                <a:latin typeface="Roboto" panose="02000000000000000000" pitchFamily="2" charset="0"/>
              </a:rPr>
              <a:t>European Electronics market</a:t>
            </a:r>
            <a:br>
              <a:rPr lang="en-GB" b="0" i="0" cap="all" dirty="0">
                <a:solidFill>
                  <a:schemeClr val="bg1"/>
                </a:solidFill>
                <a:effectLst/>
                <a:latin typeface="Roboto" panose="02000000000000000000" pitchFamily="2" charset="0"/>
              </a:rPr>
            </a:br>
            <a:br>
              <a:rPr lang="en-GB" b="0" i="0" cap="all" dirty="0">
                <a:solidFill>
                  <a:schemeClr val="bg1"/>
                </a:solidFill>
                <a:effectLst/>
                <a:latin typeface="Roboto" panose="02000000000000000000" pitchFamily="2" charset="0"/>
              </a:rPr>
            </a:br>
            <a:r>
              <a:rPr lang="en-GB" sz="3600" b="0" cap="all" dirty="0">
                <a:solidFill>
                  <a:schemeClr val="bg1"/>
                </a:solidFill>
                <a:effectLst/>
                <a:latin typeface="Roboto" panose="02000000000000000000" pitchFamily="2" charset="0"/>
              </a:rPr>
              <a:t>Dirk Stans</a:t>
            </a:r>
            <a:endParaRPr lang="en-GB" b="0" cap="all" dirty="0">
              <a:solidFill>
                <a:schemeClr val="bg1"/>
              </a:solidFill>
              <a:effectLst/>
              <a:latin typeface="Roboto" panose="02000000000000000000" pitchFamily="2" charset="0"/>
            </a:endParaRPr>
          </a:p>
        </p:txBody>
      </p:sp>
      <p:pic>
        <p:nvPicPr>
          <p:cNvPr id="8" name="Picture 7" descr="A person in a black shirt&#10;&#10;Description automatically generated">
            <a:extLst>
              <a:ext uri="{FF2B5EF4-FFF2-40B4-BE49-F238E27FC236}">
                <a16:creationId xmlns:a16="http://schemas.microsoft.com/office/drawing/2014/main" id="{6B9A10CF-37B3-C74A-88AB-115D7EAC150D}"/>
              </a:ext>
            </a:extLst>
          </p:cNvPr>
          <p:cNvPicPr>
            <a:picLocks noChangeAspect="1"/>
          </p:cNvPicPr>
          <p:nvPr/>
        </p:nvPicPr>
        <p:blipFill rotWithShape="1">
          <a:blip r:embed="rId3">
            <a:extLst>
              <a:ext uri="{28A0092B-C50C-407E-A947-70E740481C1C}">
                <a14:useLocalDpi xmlns:a14="http://schemas.microsoft.com/office/drawing/2010/main" val="0"/>
              </a:ext>
            </a:extLst>
          </a:blip>
          <a:srcRect l="3204" r="8956" b="2"/>
          <a:stretch/>
        </p:blipFill>
        <p:spPr>
          <a:xfrm>
            <a:off x="20" y="10"/>
            <a:ext cx="4518095" cy="51434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109763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B975-4939-704F-E64E-EF4EF6B654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0B11EE0-2C6E-2B47-A0F0-D9E0227983A7}"/>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pic>
        <p:nvPicPr>
          <p:cNvPr id="4" name="Picture 3">
            <a:extLst>
              <a:ext uri="{FF2B5EF4-FFF2-40B4-BE49-F238E27FC236}">
                <a16:creationId xmlns:a16="http://schemas.microsoft.com/office/drawing/2014/main" id="{BF6FC1BF-06B2-5C19-6D89-A7BE180BF456}"/>
              </a:ext>
            </a:extLst>
          </p:cNvPr>
          <p:cNvPicPr>
            <a:picLocks noChangeAspect="1"/>
          </p:cNvPicPr>
          <p:nvPr/>
        </p:nvPicPr>
        <p:blipFill>
          <a:blip r:embed="rId3"/>
          <a:stretch>
            <a:fillRect/>
          </a:stretch>
        </p:blipFill>
        <p:spPr>
          <a:xfrm>
            <a:off x="107504" y="123478"/>
            <a:ext cx="7961188" cy="4533061"/>
          </a:xfrm>
          <a:prstGeom prst="rect">
            <a:avLst/>
          </a:prstGeom>
        </p:spPr>
      </p:pic>
    </p:spTree>
    <p:extLst>
      <p:ext uri="{BB962C8B-B14F-4D97-AF65-F5344CB8AC3E}">
        <p14:creationId xmlns:p14="http://schemas.microsoft.com/office/powerpoint/2010/main" val="3924924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EC545-A89E-59E5-D192-1CDE19A92A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9EF958-3FDD-4432-7D9F-07C0B8D0B7CF}"/>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4" name="Picture 3">
            <a:extLst>
              <a:ext uri="{FF2B5EF4-FFF2-40B4-BE49-F238E27FC236}">
                <a16:creationId xmlns:a16="http://schemas.microsoft.com/office/drawing/2014/main" id="{27ED1C1F-3EAC-09F1-66BD-9E6DE730687D}"/>
              </a:ext>
            </a:extLst>
          </p:cNvPr>
          <p:cNvPicPr>
            <a:picLocks noChangeAspect="1"/>
          </p:cNvPicPr>
          <p:nvPr/>
        </p:nvPicPr>
        <p:blipFill>
          <a:blip r:embed="rId3"/>
          <a:stretch>
            <a:fillRect/>
          </a:stretch>
        </p:blipFill>
        <p:spPr>
          <a:xfrm>
            <a:off x="179512" y="195486"/>
            <a:ext cx="7974132" cy="4213875"/>
          </a:xfrm>
          <a:prstGeom prst="rect">
            <a:avLst/>
          </a:prstGeom>
        </p:spPr>
      </p:pic>
    </p:spTree>
    <p:extLst>
      <p:ext uri="{BB962C8B-B14F-4D97-AF65-F5344CB8AC3E}">
        <p14:creationId xmlns:p14="http://schemas.microsoft.com/office/powerpoint/2010/main" val="868053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2D18-341D-90E8-F441-2CD20BF869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44322A-E0F0-5F94-5FF8-E3B64C053678}"/>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2" name="Picture 1">
            <a:extLst>
              <a:ext uri="{FF2B5EF4-FFF2-40B4-BE49-F238E27FC236}">
                <a16:creationId xmlns:a16="http://schemas.microsoft.com/office/drawing/2014/main" id="{8ECB784D-36A2-9419-7A3B-2EFFCCC7C8E0}"/>
              </a:ext>
            </a:extLst>
          </p:cNvPr>
          <p:cNvPicPr>
            <a:picLocks noChangeAspect="1"/>
          </p:cNvPicPr>
          <p:nvPr/>
        </p:nvPicPr>
        <p:blipFill>
          <a:blip r:embed="rId3"/>
          <a:stretch>
            <a:fillRect/>
          </a:stretch>
        </p:blipFill>
        <p:spPr>
          <a:xfrm>
            <a:off x="179512" y="123478"/>
            <a:ext cx="8280920" cy="4159194"/>
          </a:xfrm>
          <a:prstGeom prst="rect">
            <a:avLst/>
          </a:prstGeom>
        </p:spPr>
      </p:pic>
    </p:spTree>
    <p:extLst>
      <p:ext uri="{BB962C8B-B14F-4D97-AF65-F5344CB8AC3E}">
        <p14:creationId xmlns:p14="http://schemas.microsoft.com/office/powerpoint/2010/main" val="249172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ADA0-23AD-0A1D-D336-3E1038BA6A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871C15-324F-2989-6BBF-6A6713924BA4}"/>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4" name="Picture 3">
            <a:extLst>
              <a:ext uri="{FF2B5EF4-FFF2-40B4-BE49-F238E27FC236}">
                <a16:creationId xmlns:a16="http://schemas.microsoft.com/office/drawing/2014/main" id="{47754D14-5A16-5D2D-02D3-6EF6DE4F2F21}"/>
              </a:ext>
            </a:extLst>
          </p:cNvPr>
          <p:cNvPicPr>
            <a:picLocks noChangeAspect="1"/>
          </p:cNvPicPr>
          <p:nvPr/>
        </p:nvPicPr>
        <p:blipFill>
          <a:blip r:embed="rId3"/>
          <a:stretch>
            <a:fillRect/>
          </a:stretch>
        </p:blipFill>
        <p:spPr>
          <a:xfrm>
            <a:off x="107504" y="195486"/>
            <a:ext cx="8080121" cy="4300709"/>
          </a:xfrm>
          <a:prstGeom prst="rect">
            <a:avLst/>
          </a:prstGeom>
        </p:spPr>
      </p:pic>
    </p:spTree>
    <p:extLst>
      <p:ext uri="{BB962C8B-B14F-4D97-AF65-F5344CB8AC3E}">
        <p14:creationId xmlns:p14="http://schemas.microsoft.com/office/powerpoint/2010/main" val="465795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0077F-DF94-9875-9237-A04F7FC24B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4DDEB9-4608-50E0-AEB7-8488412C559E}"/>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2" name="Picture 1">
            <a:extLst>
              <a:ext uri="{FF2B5EF4-FFF2-40B4-BE49-F238E27FC236}">
                <a16:creationId xmlns:a16="http://schemas.microsoft.com/office/drawing/2014/main" id="{5178FED6-FE4F-09FF-09FC-0364BD89C520}"/>
              </a:ext>
            </a:extLst>
          </p:cNvPr>
          <p:cNvPicPr>
            <a:picLocks noChangeAspect="1"/>
          </p:cNvPicPr>
          <p:nvPr/>
        </p:nvPicPr>
        <p:blipFill>
          <a:blip r:embed="rId3"/>
          <a:stretch>
            <a:fillRect/>
          </a:stretch>
        </p:blipFill>
        <p:spPr>
          <a:xfrm>
            <a:off x="107504" y="123478"/>
            <a:ext cx="8041238" cy="4580919"/>
          </a:xfrm>
          <a:prstGeom prst="rect">
            <a:avLst/>
          </a:prstGeom>
        </p:spPr>
      </p:pic>
    </p:spTree>
    <p:extLst>
      <p:ext uri="{BB962C8B-B14F-4D97-AF65-F5344CB8AC3E}">
        <p14:creationId xmlns:p14="http://schemas.microsoft.com/office/powerpoint/2010/main" val="3244970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B3B41-921B-509A-8B01-3481C9305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ED5C9-B544-A8C7-5AFD-7BB55595C6DF}"/>
              </a:ext>
            </a:extLst>
          </p:cNvPr>
          <p:cNvSpPr>
            <a:spLocks noGrp="1"/>
          </p:cNvSpPr>
          <p:nvPr>
            <p:ph type="title"/>
          </p:nvPr>
        </p:nvSpPr>
        <p:spPr/>
        <p:txBody>
          <a:bodyPr/>
          <a:lstStyle/>
          <a:p>
            <a:r>
              <a:rPr lang="en-GB" dirty="0"/>
              <a:t>Printed Circuit Board Assembly</a:t>
            </a:r>
          </a:p>
        </p:txBody>
      </p:sp>
      <p:sp>
        <p:nvSpPr>
          <p:cNvPr id="4" name="Text Placeholder 3">
            <a:extLst>
              <a:ext uri="{FF2B5EF4-FFF2-40B4-BE49-F238E27FC236}">
                <a16:creationId xmlns:a16="http://schemas.microsoft.com/office/drawing/2014/main" id="{5739F020-4764-2EE5-EAC1-D272EAE5F9EE}"/>
              </a:ext>
            </a:extLst>
          </p:cNvPr>
          <p:cNvSpPr>
            <a:spLocks noGrp="1"/>
          </p:cNvSpPr>
          <p:nvPr>
            <p:ph type="body" sz="half" idx="2"/>
          </p:nvPr>
        </p:nvSpPr>
        <p:spPr/>
        <p:txBody>
          <a:bodyPr/>
          <a:lstStyle/>
          <a:p>
            <a:r>
              <a:rPr lang="en-GB" dirty="0"/>
              <a:t>Eurocircuits equipment PCBs</a:t>
            </a:r>
          </a:p>
        </p:txBody>
      </p:sp>
      <p:pic>
        <p:nvPicPr>
          <p:cNvPr id="8" name="Picture Placeholder 7" descr="A close-up of several electronic components&#10;&#10;Description automatically generated">
            <a:extLst>
              <a:ext uri="{FF2B5EF4-FFF2-40B4-BE49-F238E27FC236}">
                <a16:creationId xmlns:a16="http://schemas.microsoft.com/office/drawing/2014/main" id="{E939BAF8-6903-4E69-B5D4-158FF894F77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491" b="12491"/>
          <a:stretch>
            <a:fillRect/>
          </a:stretch>
        </p:blipFill>
        <p:spPr/>
      </p:pic>
    </p:spTree>
    <p:extLst>
      <p:ext uri="{BB962C8B-B14F-4D97-AF65-F5344CB8AC3E}">
        <p14:creationId xmlns:p14="http://schemas.microsoft.com/office/powerpoint/2010/main" val="121710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5D3F54-70E2-236E-02EC-78272B3B7AB8}"/>
              </a:ext>
            </a:extLst>
          </p:cNvPr>
          <p:cNvPicPr>
            <a:picLocks noChangeAspect="1"/>
          </p:cNvPicPr>
          <p:nvPr/>
        </p:nvPicPr>
        <p:blipFill>
          <a:blip r:embed="rId3"/>
          <a:stretch>
            <a:fillRect/>
          </a:stretch>
        </p:blipFill>
        <p:spPr>
          <a:xfrm>
            <a:off x="179512" y="859796"/>
            <a:ext cx="8710196" cy="3510472"/>
          </a:xfrm>
          <a:prstGeom prst="rect">
            <a:avLst/>
          </a:prstGeom>
        </p:spPr>
      </p:pic>
      <p:sp>
        <p:nvSpPr>
          <p:cNvPr id="2" name="Title 1">
            <a:extLst>
              <a:ext uri="{FF2B5EF4-FFF2-40B4-BE49-F238E27FC236}">
                <a16:creationId xmlns:a16="http://schemas.microsoft.com/office/drawing/2014/main" id="{1822DCE5-B14D-9BCD-8F4D-E0851814C5E4}"/>
              </a:ext>
            </a:extLst>
          </p:cNvPr>
          <p:cNvSpPr>
            <a:spLocks noGrp="1"/>
          </p:cNvSpPr>
          <p:nvPr>
            <p:ph type="title"/>
          </p:nvPr>
        </p:nvSpPr>
        <p:spPr>
          <a:xfrm>
            <a:off x="467544" y="12606"/>
            <a:ext cx="7067128" cy="857250"/>
          </a:xfrm>
        </p:spPr>
        <p:txBody>
          <a:bodyPr>
            <a:normAutofit fontScale="90000"/>
          </a:bodyPr>
          <a:lstStyle/>
          <a:p>
            <a:r>
              <a:rPr lang="en-GB" dirty="0"/>
              <a:t>Global EMS/ODM market 2023</a:t>
            </a:r>
          </a:p>
        </p:txBody>
      </p:sp>
      <p:sp>
        <p:nvSpPr>
          <p:cNvPr id="4" name="TextBox 3">
            <a:extLst>
              <a:ext uri="{FF2B5EF4-FFF2-40B4-BE49-F238E27FC236}">
                <a16:creationId xmlns:a16="http://schemas.microsoft.com/office/drawing/2014/main" id="{E856FF43-0097-AE30-EAA7-816C80D26671}"/>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1860531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B824E7-42F3-34C9-C13B-EE8EA563AD70}"/>
              </a:ext>
            </a:extLst>
          </p:cNvPr>
          <p:cNvPicPr>
            <a:picLocks noChangeAspect="1"/>
          </p:cNvPicPr>
          <p:nvPr/>
        </p:nvPicPr>
        <p:blipFill>
          <a:blip r:embed="rId3"/>
          <a:stretch>
            <a:fillRect/>
          </a:stretch>
        </p:blipFill>
        <p:spPr>
          <a:xfrm>
            <a:off x="539552" y="51470"/>
            <a:ext cx="7918648" cy="4288786"/>
          </a:xfrm>
          <a:prstGeom prst="rect">
            <a:avLst/>
          </a:prstGeom>
        </p:spPr>
      </p:pic>
      <p:sp>
        <p:nvSpPr>
          <p:cNvPr id="3" name="TextBox 2">
            <a:extLst>
              <a:ext uri="{FF2B5EF4-FFF2-40B4-BE49-F238E27FC236}">
                <a16:creationId xmlns:a16="http://schemas.microsoft.com/office/drawing/2014/main" id="{A494E699-B68D-896F-0081-18E628144814}"/>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396922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E623D-B36D-13BE-4293-F8342652FAD0}"/>
              </a:ext>
            </a:extLst>
          </p:cNvPr>
          <p:cNvPicPr>
            <a:picLocks noChangeAspect="1"/>
          </p:cNvPicPr>
          <p:nvPr/>
        </p:nvPicPr>
        <p:blipFill>
          <a:blip r:embed="rId3"/>
          <a:stretch>
            <a:fillRect/>
          </a:stretch>
        </p:blipFill>
        <p:spPr>
          <a:xfrm>
            <a:off x="251520" y="123478"/>
            <a:ext cx="7919005" cy="4371950"/>
          </a:xfrm>
          <a:prstGeom prst="rect">
            <a:avLst/>
          </a:prstGeom>
        </p:spPr>
      </p:pic>
      <p:sp>
        <p:nvSpPr>
          <p:cNvPr id="3" name="TextBox 2">
            <a:extLst>
              <a:ext uri="{FF2B5EF4-FFF2-40B4-BE49-F238E27FC236}">
                <a16:creationId xmlns:a16="http://schemas.microsoft.com/office/drawing/2014/main" id="{44B75CDF-ABDC-8970-CD98-D52C5044B524}"/>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3409845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EC729D-C682-1239-B9A8-597E7152AC68}"/>
              </a:ext>
            </a:extLst>
          </p:cNvPr>
          <p:cNvPicPr>
            <a:picLocks noChangeAspect="1"/>
          </p:cNvPicPr>
          <p:nvPr/>
        </p:nvPicPr>
        <p:blipFill>
          <a:blip r:embed="rId3"/>
          <a:stretch>
            <a:fillRect/>
          </a:stretch>
        </p:blipFill>
        <p:spPr>
          <a:xfrm>
            <a:off x="179512" y="116139"/>
            <a:ext cx="7985746" cy="4399827"/>
          </a:xfrm>
          <a:prstGeom prst="rect">
            <a:avLst/>
          </a:prstGeom>
        </p:spPr>
      </p:pic>
      <p:sp>
        <p:nvSpPr>
          <p:cNvPr id="3" name="TextBox 2">
            <a:extLst>
              <a:ext uri="{FF2B5EF4-FFF2-40B4-BE49-F238E27FC236}">
                <a16:creationId xmlns:a16="http://schemas.microsoft.com/office/drawing/2014/main" id="{EE0A4660-D232-6EDE-6032-33719E545CA2}"/>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476604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a:spLocks noGrp="1"/>
          </p:cNvSpPr>
          <p:nvPr>
            <p:ph idx="1"/>
          </p:nvPr>
        </p:nvSpPr>
        <p:spPr>
          <a:xfrm>
            <a:off x="3652073" y="771550"/>
            <a:ext cx="5218861" cy="3769693"/>
          </a:xfrm>
        </p:spPr>
        <p:txBody>
          <a:bodyPr anchor="ctr">
            <a:normAutofit lnSpcReduction="10000"/>
          </a:bodyPr>
          <a:lstStyle/>
          <a:p>
            <a:r>
              <a:rPr lang="en-US" sz="1600" dirty="0"/>
              <a:t>Prototypes &amp; Small Series, produced &amp; assembled in house in Europe</a:t>
            </a:r>
          </a:p>
          <a:p>
            <a:r>
              <a:rPr lang="en-US" sz="1600" dirty="0"/>
              <a:t>Almost 100% of our sales = online</a:t>
            </a:r>
          </a:p>
          <a:p>
            <a:r>
              <a:rPr lang="en-US" sz="1600" dirty="0"/>
              <a:t>2023 figures:</a:t>
            </a:r>
          </a:p>
          <a:p>
            <a:pPr lvl="1"/>
            <a:r>
              <a:rPr lang="en-US" sz="1600" dirty="0"/>
              <a:t>+ 550 Eurocircuits colleagues</a:t>
            </a:r>
          </a:p>
          <a:p>
            <a:pPr lvl="1"/>
            <a:r>
              <a:rPr lang="en-US" sz="1600" dirty="0"/>
              <a:t>+ 11.000 professional customers (20.000 users) in Europe</a:t>
            </a:r>
          </a:p>
          <a:p>
            <a:pPr lvl="1"/>
            <a:r>
              <a:rPr lang="en-US" sz="1600" dirty="0"/>
              <a:t>+ 100.000 orders</a:t>
            </a:r>
          </a:p>
          <a:p>
            <a:pPr lvl="1"/>
            <a:r>
              <a:rPr lang="en-US" sz="1600" dirty="0"/>
              <a:t>+ 49 M€ consolidated sales</a:t>
            </a:r>
          </a:p>
          <a:p>
            <a:r>
              <a:rPr lang="nl-BE" sz="1600" dirty="0"/>
              <a:t>Started 1991, is Belgian and is </a:t>
            </a:r>
            <a:r>
              <a:rPr lang="en-GB" sz="1600" dirty="0"/>
              <a:t>privately owned</a:t>
            </a:r>
          </a:p>
          <a:p>
            <a:r>
              <a:rPr lang="en-GB" sz="1600" dirty="0"/>
              <a:t>Factories in Hungary and Germany &amp; Engineering in India</a:t>
            </a:r>
          </a:p>
          <a:p>
            <a:r>
              <a:rPr lang="en-GB" sz="1600" dirty="0"/>
              <a:t>Local sales in Belgium (HQ), France, Germany, UK, Switzerland, Italy, Spain and Hungary</a:t>
            </a:r>
            <a:endParaRPr lang="nl-BE" sz="1600" dirty="0"/>
          </a:p>
        </p:txBody>
      </p:sp>
      <p:sp>
        <p:nvSpPr>
          <p:cNvPr id="4" name="Title 1"/>
          <p:cNvSpPr>
            <a:spLocks noGrp="1"/>
          </p:cNvSpPr>
          <p:nvPr>
            <p:ph type="title"/>
          </p:nvPr>
        </p:nvSpPr>
        <p:spPr>
          <a:xfrm>
            <a:off x="306562" y="3435846"/>
            <a:ext cx="3097283" cy="734091"/>
          </a:xfrm>
        </p:spPr>
        <p:txBody>
          <a:bodyPr>
            <a:normAutofit fontScale="90000"/>
          </a:bodyPr>
          <a:lstStyle/>
          <a:p>
            <a:pPr algn="r"/>
            <a:r>
              <a:rPr lang="en-US" b="1" dirty="0">
                <a:solidFill>
                  <a:srgbClr val="2A9F00"/>
                </a:solidFill>
              </a:rPr>
              <a:t>Who are we?</a:t>
            </a:r>
          </a:p>
        </p:txBody>
      </p:sp>
      <p:pic>
        <p:nvPicPr>
          <p:cNvPr id="3" name="Picture 2" descr="A picture containing text&#10;&#10;Description automatically generated">
            <a:extLst>
              <a:ext uri="{FF2B5EF4-FFF2-40B4-BE49-F238E27FC236}">
                <a16:creationId xmlns:a16="http://schemas.microsoft.com/office/drawing/2014/main" id="{2B158BF6-913B-EB7A-F45F-C3C6D21F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13" y="915566"/>
            <a:ext cx="2831779" cy="2384019"/>
          </a:xfrm>
          <a:prstGeom prst="rect">
            <a:avLst/>
          </a:prstGeom>
        </p:spPr>
      </p:pic>
    </p:spTree>
    <p:extLst>
      <p:ext uri="{BB962C8B-B14F-4D97-AF65-F5344CB8AC3E}">
        <p14:creationId xmlns:p14="http://schemas.microsoft.com/office/powerpoint/2010/main" val="3031114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FB5710-F57C-2FFA-9CCC-48226694405B}"/>
              </a:ext>
            </a:extLst>
          </p:cNvPr>
          <p:cNvPicPr>
            <a:picLocks noChangeAspect="1"/>
          </p:cNvPicPr>
          <p:nvPr/>
        </p:nvPicPr>
        <p:blipFill>
          <a:blip r:embed="rId3"/>
          <a:stretch>
            <a:fillRect/>
          </a:stretch>
        </p:blipFill>
        <p:spPr>
          <a:xfrm>
            <a:off x="136539" y="195486"/>
            <a:ext cx="8031397" cy="4465888"/>
          </a:xfrm>
          <a:prstGeom prst="rect">
            <a:avLst/>
          </a:prstGeom>
        </p:spPr>
      </p:pic>
      <p:sp>
        <p:nvSpPr>
          <p:cNvPr id="3" name="TextBox 2">
            <a:extLst>
              <a:ext uri="{FF2B5EF4-FFF2-40B4-BE49-F238E27FC236}">
                <a16:creationId xmlns:a16="http://schemas.microsoft.com/office/drawing/2014/main" id="{3246A24E-7148-5E78-449C-909D56B4C82D}"/>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4159859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440CB4-BFEA-7ED5-5EAD-7B8414641A0B}"/>
              </a:ext>
            </a:extLst>
          </p:cNvPr>
          <p:cNvPicPr>
            <a:picLocks noChangeAspect="1"/>
          </p:cNvPicPr>
          <p:nvPr/>
        </p:nvPicPr>
        <p:blipFill>
          <a:blip r:embed="rId3"/>
          <a:stretch>
            <a:fillRect/>
          </a:stretch>
        </p:blipFill>
        <p:spPr>
          <a:xfrm>
            <a:off x="136927" y="195486"/>
            <a:ext cx="8031009" cy="4472358"/>
          </a:xfrm>
          <a:prstGeom prst="rect">
            <a:avLst/>
          </a:prstGeom>
        </p:spPr>
      </p:pic>
      <p:sp>
        <p:nvSpPr>
          <p:cNvPr id="3" name="TextBox 2">
            <a:extLst>
              <a:ext uri="{FF2B5EF4-FFF2-40B4-BE49-F238E27FC236}">
                <a16:creationId xmlns:a16="http://schemas.microsoft.com/office/drawing/2014/main" id="{EEDFB8A3-0DC5-798E-8C1F-F59E22458E37}"/>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3065259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5EF2D-86EB-C652-FD89-5879A2B82A0A}"/>
              </a:ext>
            </a:extLst>
          </p:cNvPr>
          <p:cNvPicPr>
            <a:picLocks noChangeAspect="1"/>
          </p:cNvPicPr>
          <p:nvPr/>
        </p:nvPicPr>
        <p:blipFill>
          <a:blip r:embed="rId3"/>
          <a:stretch>
            <a:fillRect/>
          </a:stretch>
        </p:blipFill>
        <p:spPr>
          <a:xfrm>
            <a:off x="69655" y="267494"/>
            <a:ext cx="8098281" cy="4430236"/>
          </a:xfrm>
          <a:prstGeom prst="rect">
            <a:avLst/>
          </a:prstGeom>
        </p:spPr>
      </p:pic>
      <p:sp>
        <p:nvSpPr>
          <p:cNvPr id="3" name="TextBox 2">
            <a:extLst>
              <a:ext uri="{FF2B5EF4-FFF2-40B4-BE49-F238E27FC236}">
                <a16:creationId xmlns:a16="http://schemas.microsoft.com/office/drawing/2014/main" id="{138D4D5D-FDAB-480C-3134-4F1E45219AB9}"/>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86787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7B60B5-07F9-2CEE-B912-42B782ED31BC}"/>
              </a:ext>
            </a:extLst>
          </p:cNvPr>
          <p:cNvPicPr>
            <a:picLocks noChangeAspect="1"/>
          </p:cNvPicPr>
          <p:nvPr/>
        </p:nvPicPr>
        <p:blipFill>
          <a:blip r:embed="rId3"/>
          <a:stretch>
            <a:fillRect/>
          </a:stretch>
        </p:blipFill>
        <p:spPr>
          <a:xfrm>
            <a:off x="137791" y="267494"/>
            <a:ext cx="8030145" cy="4465192"/>
          </a:xfrm>
          <a:prstGeom prst="rect">
            <a:avLst/>
          </a:prstGeom>
        </p:spPr>
      </p:pic>
      <p:sp>
        <p:nvSpPr>
          <p:cNvPr id="3" name="TextBox 2">
            <a:extLst>
              <a:ext uri="{FF2B5EF4-FFF2-40B4-BE49-F238E27FC236}">
                <a16:creationId xmlns:a16="http://schemas.microsoft.com/office/drawing/2014/main" id="{F8CD8393-8E6E-1381-C366-24CC391F3C98}"/>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10157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637F5-65C9-2014-C903-F1D3FF75556B}"/>
              </a:ext>
            </a:extLst>
          </p:cNvPr>
          <p:cNvPicPr>
            <a:picLocks noChangeAspect="1"/>
          </p:cNvPicPr>
          <p:nvPr/>
        </p:nvPicPr>
        <p:blipFill>
          <a:blip r:embed="rId3"/>
          <a:stretch>
            <a:fillRect/>
          </a:stretch>
        </p:blipFill>
        <p:spPr>
          <a:xfrm>
            <a:off x="31146" y="195486"/>
            <a:ext cx="8136790" cy="4548818"/>
          </a:xfrm>
          <a:prstGeom prst="rect">
            <a:avLst/>
          </a:prstGeom>
        </p:spPr>
      </p:pic>
      <p:sp>
        <p:nvSpPr>
          <p:cNvPr id="3" name="TextBox 2">
            <a:extLst>
              <a:ext uri="{FF2B5EF4-FFF2-40B4-BE49-F238E27FC236}">
                <a16:creationId xmlns:a16="http://schemas.microsoft.com/office/drawing/2014/main" id="{AA734B57-233D-A719-CDD0-2DB471D0710E}"/>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390152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F21E3-0B0D-6E49-DE10-27D23AD6A469}"/>
              </a:ext>
            </a:extLst>
          </p:cNvPr>
          <p:cNvPicPr>
            <a:picLocks noChangeAspect="1"/>
          </p:cNvPicPr>
          <p:nvPr/>
        </p:nvPicPr>
        <p:blipFill>
          <a:blip r:embed="rId3"/>
          <a:stretch>
            <a:fillRect/>
          </a:stretch>
        </p:blipFill>
        <p:spPr>
          <a:xfrm>
            <a:off x="138778" y="267494"/>
            <a:ext cx="8029158" cy="4503572"/>
          </a:xfrm>
          <a:prstGeom prst="rect">
            <a:avLst/>
          </a:prstGeom>
        </p:spPr>
      </p:pic>
      <p:sp>
        <p:nvSpPr>
          <p:cNvPr id="3" name="TextBox 2">
            <a:extLst>
              <a:ext uri="{FF2B5EF4-FFF2-40B4-BE49-F238E27FC236}">
                <a16:creationId xmlns:a16="http://schemas.microsoft.com/office/drawing/2014/main" id="{16E04354-04E1-B357-FFCC-7C7565A0F7A7}"/>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1909194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79F40-CDE5-5467-7B15-FA8C1755BEA3}"/>
              </a:ext>
            </a:extLst>
          </p:cNvPr>
          <p:cNvPicPr>
            <a:picLocks noChangeAspect="1"/>
          </p:cNvPicPr>
          <p:nvPr/>
        </p:nvPicPr>
        <p:blipFill>
          <a:blip r:embed="rId3"/>
          <a:stretch>
            <a:fillRect/>
          </a:stretch>
        </p:blipFill>
        <p:spPr>
          <a:xfrm>
            <a:off x="84919" y="267494"/>
            <a:ext cx="8083017" cy="4437967"/>
          </a:xfrm>
          <a:prstGeom prst="rect">
            <a:avLst/>
          </a:prstGeom>
        </p:spPr>
      </p:pic>
      <p:sp>
        <p:nvSpPr>
          <p:cNvPr id="3" name="TextBox 2">
            <a:extLst>
              <a:ext uri="{FF2B5EF4-FFF2-40B4-BE49-F238E27FC236}">
                <a16:creationId xmlns:a16="http://schemas.microsoft.com/office/drawing/2014/main" id="{0DE98529-D1EF-2848-1B9F-994DA72E0F12}"/>
              </a:ext>
            </a:extLst>
          </p:cNvPr>
          <p:cNvSpPr txBox="1"/>
          <p:nvPr/>
        </p:nvSpPr>
        <p:spPr>
          <a:xfrm>
            <a:off x="2843808" y="4803998"/>
            <a:ext cx="1656184" cy="246221"/>
          </a:xfrm>
          <a:prstGeom prst="rect">
            <a:avLst/>
          </a:prstGeom>
          <a:noFill/>
        </p:spPr>
        <p:txBody>
          <a:bodyPr wrap="square" rtlCol="0">
            <a:spAutoFit/>
          </a:bodyPr>
          <a:lstStyle/>
          <a:p>
            <a:r>
              <a:rPr lang="en-GB" sz="1000" dirty="0"/>
              <a:t>Copyright Weiss Engineering</a:t>
            </a:r>
          </a:p>
        </p:txBody>
      </p:sp>
    </p:spTree>
    <p:extLst>
      <p:ext uri="{BB962C8B-B14F-4D97-AF65-F5344CB8AC3E}">
        <p14:creationId xmlns:p14="http://schemas.microsoft.com/office/powerpoint/2010/main" val="3561641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4E9C-54B1-CDC6-86B6-D88A645F1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C84368-43D9-5939-C411-1B66F870F546}"/>
              </a:ext>
            </a:extLst>
          </p:cNvPr>
          <p:cNvSpPr>
            <a:spLocks noGrp="1"/>
          </p:cNvSpPr>
          <p:nvPr>
            <p:ph type="title"/>
          </p:nvPr>
        </p:nvSpPr>
        <p:spPr/>
        <p:txBody>
          <a:bodyPr/>
          <a:lstStyle/>
          <a:p>
            <a:r>
              <a:rPr lang="en-GB" dirty="0"/>
              <a:t>European Chip Act</a:t>
            </a:r>
          </a:p>
        </p:txBody>
      </p:sp>
      <p:sp>
        <p:nvSpPr>
          <p:cNvPr id="4" name="Text Placeholder 3">
            <a:extLst>
              <a:ext uri="{FF2B5EF4-FFF2-40B4-BE49-F238E27FC236}">
                <a16:creationId xmlns:a16="http://schemas.microsoft.com/office/drawing/2014/main" id="{FCCA8086-4DE2-42B7-30C4-F9CFC981B1D7}"/>
              </a:ext>
            </a:extLst>
          </p:cNvPr>
          <p:cNvSpPr>
            <a:spLocks noGrp="1"/>
          </p:cNvSpPr>
          <p:nvPr>
            <p:ph type="body" sz="half" idx="2"/>
          </p:nvPr>
        </p:nvSpPr>
        <p:spPr/>
        <p:txBody>
          <a:bodyPr/>
          <a:lstStyle/>
          <a:p>
            <a:r>
              <a:rPr lang="en-GB" dirty="0"/>
              <a:t>Silicon manufacturing</a:t>
            </a:r>
          </a:p>
        </p:txBody>
      </p:sp>
      <p:pic>
        <p:nvPicPr>
          <p:cNvPr id="7" name="Picture Placeholder 6" descr="A person holding a circular object&#10;&#10;Description automatically generated">
            <a:extLst>
              <a:ext uri="{FF2B5EF4-FFF2-40B4-BE49-F238E27FC236}">
                <a16:creationId xmlns:a16="http://schemas.microsoft.com/office/drawing/2014/main" id="{70686A45-C205-9384-71A7-CB223E2FCC6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6306" r="6306"/>
          <a:stretch>
            <a:fillRect/>
          </a:stretch>
        </p:blipFill>
        <p:spPr/>
      </p:pic>
    </p:spTree>
    <p:extLst>
      <p:ext uri="{BB962C8B-B14F-4D97-AF65-F5344CB8AC3E}">
        <p14:creationId xmlns:p14="http://schemas.microsoft.com/office/powerpoint/2010/main" val="4000210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2D97-51CC-BE71-7E82-F1F3992B8014}"/>
              </a:ext>
            </a:extLst>
          </p:cNvPr>
          <p:cNvSpPr>
            <a:spLocks noGrp="1"/>
          </p:cNvSpPr>
          <p:nvPr>
            <p:ph type="title"/>
          </p:nvPr>
        </p:nvSpPr>
        <p:spPr/>
        <p:txBody>
          <a:bodyPr/>
          <a:lstStyle/>
          <a:p>
            <a:r>
              <a:rPr lang="en-GB" dirty="0"/>
              <a:t>EU Chip Act objectives</a:t>
            </a:r>
          </a:p>
        </p:txBody>
      </p:sp>
      <p:sp>
        <p:nvSpPr>
          <p:cNvPr id="3" name="Content Placeholder 2">
            <a:extLst>
              <a:ext uri="{FF2B5EF4-FFF2-40B4-BE49-F238E27FC236}">
                <a16:creationId xmlns:a16="http://schemas.microsoft.com/office/drawing/2014/main" id="{6249DBD5-A050-3574-25FA-D305D2E9622E}"/>
              </a:ext>
            </a:extLst>
          </p:cNvPr>
          <p:cNvSpPr>
            <a:spLocks noGrp="1"/>
          </p:cNvSpPr>
          <p:nvPr>
            <p:ph idx="1"/>
          </p:nvPr>
        </p:nvSpPr>
        <p:spPr>
          <a:xfrm>
            <a:off x="457200" y="1347613"/>
            <a:ext cx="8229600" cy="3247009"/>
          </a:xfrm>
        </p:spPr>
        <p:txBody>
          <a:bodyPr/>
          <a:lstStyle/>
          <a:p>
            <a:r>
              <a:rPr lang="en-BE" sz="1800" dirty="0">
                <a:effectLst/>
                <a:latin typeface="ArialMT"/>
                <a:ea typeface="Times New Roman" panose="02020603050405020304" pitchFamily="18" charset="0"/>
              </a:rPr>
              <a:t>strengthen </a:t>
            </a:r>
            <a:r>
              <a:rPr lang="nl-NL" sz="1800" dirty="0">
                <a:effectLst/>
                <a:latin typeface="ArialMT"/>
                <a:ea typeface="Times New Roman" panose="02020603050405020304" pitchFamily="18" charset="0"/>
              </a:rPr>
              <a:t>EU </a:t>
            </a:r>
            <a:r>
              <a:rPr lang="en-BE" sz="1800" b="1" dirty="0">
                <a:effectLst/>
                <a:latin typeface="Arial" panose="020B0604020202020204" pitchFamily="34" charset="0"/>
                <a:ea typeface="Times New Roman" panose="02020603050405020304" pitchFamily="18" charset="0"/>
              </a:rPr>
              <a:t>research and technology </a:t>
            </a:r>
            <a:r>
              <a:rPr lang="en-BE" sz="1800" dirty="0">
                <a:effectLst/>
                <a:latin typeface="ArialMT"/>
                <a:ea typeface="Times New Roman" panose="02020603050405020304" pitchFamily="18" charset="0"/>
              </a:rPr>
              <a:t>leadership </a:t>
            </a:r>
            <a:endParaRPr lang="en-BE" sz="1800" dirty="0">
              <a:effectLst/>
              <a:latin typeface="Times New Roman" panose="02020603050405020304" pitchFamily="18" charset="0"/>
              <a:ea typeface="Times New Roman" panose="02020603050405020304" pitchFamily="18" charset="0"/>
            </a:endParaRPr>
          </a:p>
          <a:p>
            <a:r>
              <a:rPr lang="en-BE" sz="1800" dirty="0">
                <a:effectLst/>
                <a:latin typeface="ArialMT"/>
                <a:ea typeface="Times New Roman" panose="02020603050405020304" pitchFamily="18" charset="0"/>
              </a:rPr>
              <a:t>build and reinforce </a:t>
            </a:r>
            <a:r>
              <a:rPr lang="nl-NL" sz="1800" dirty="0">
                <a:effectLst/>
                <a:latin typeface="ArialMT"/>
                <a:ea typeface="Times New Roman" panose="02020603050405020304" pitchFamily="18" charset="0"/>
              </a:rPr>
              <a:t>EU </a:t>
            </a:r>
            <a:r>
              <a:rPr lang="en-BE" sz="1800" b="1" dirty="0">
                <a:effectLst/>
                <a:latin typeface="Arial" panose="020B0604020202020204" pitchFamily="34" charset="0"/>
                <a:ea typeface="Times New Roman" panose="02020603050405020304" pitchFamily="18" charset="0"/>
              </a:rPr>
              <a:t>capacity to innovate </a:t>
            </a:r>
            <a:r>
              <a:rPr lang="en-BE" sz="1800" dirty="0">
                <a:effectLst/>
                <a:latin typeface="ArialMT"/>
                <a:ea typeface="Times New Roman" panose="02020603050405020304" pitchFamily="18" charset="0"/>
              </a:rPr>
              <a:t>in the design, manufacturing and packaging of advanced, energy-efficient and secure chips, and turn them into manufactured products </a:t>
            </a:r>
            <a:endParaRPr lang="en-BE" sz="1800" dirty="0">
              <a:effectLst/>
              <a:latin typeface="Times New Roman" panose="02020603050405020304" pitchFamily="18" charset="0"/>
              <a:ea typeface="Times New Roman" panose="02020603050405020304" pitchFamily="18" charset="0"/>
            </a:endParaRPr>
          </a:p>
          <a:p>
            <a:r>
              <a:rPr lang="en-BE" sz="1800" dirty="0">
                <a:effectLst/>
                <a:latin typeface="ArialMT"/>
                <a:ea typeface="Times New Roman" panose="02020603050405020304" pitchFamily="18" charset="0"/>
              </a:rPr>
              <a:t>put in place an adequate framework to increase substantially </a:t>
            </a:r>
            <a:r>
              <a:rPr lang="nl-NL" sz="1800" dirty="0">
                <a:effectLst/>
                <a:latin typeface="ArialMT"/>
                <a:ea typeface="Times New Roman" panose="02020603050405020304" pitchFamily="18" charset="0"/>
              </a:rPr>
              <a:t>EU </a:t>
            </a:r>
            <a:r>
              <a:rPr lang="en-BE" sz="1800" b="1" dirty="0">
                <a:effectLst/>
                <a:latin typeface="Arial" panose="020B0604020202020204" pitchFamily="34" charset="0"/>
                <a:ea typeface="Times New Roman" panose="02020603050405020304" pitchFamily="18" charset="0"/>
              </a:rPr>
              <a:t>production capacity </a:t>
            </a:r>
            <a:r>
              <a:rPr lang="en-BE" sz="1800" dirty="0">
                <a:effectLst/>
                <a:latin typeface="ArialMT"/>
                <a:ea typeface="Times New Roman" panose="02020603050405020304" pitchFamily="18" charset="0"/>
              </a:rPr>
              <a:t>by 2030</a:t>
            </a:r>
          </a:p>
          <a:p>
            <a:r>
              <a:rPr lang="en-BE" sz="1800" dirty="0">
                <a:effectLst/>
                <a:latin typeface="ArialMT"/>
                <a:ea typeface="Times New Roman" panose="02020603050405020304" pitchFamily="18" charset="0"/>
              </a:rPr>
              <a:t>address the acute </a:t>
            </a:r>
            <a:r>
              <a:rPr lang="en-BE" sz="1800" b="1" dirty="0">
                <a:effectLst/>
                <a:latin typeface="Arial" panose="020B0604020202020204" pitchFamily="34" charset="0"/>
                <a:ea typeface="Times New Roman" panose="02020603050405020304" pitchFamily="18" charset="0"/>
              </a:rPr>
              <a:t>skills </a:t>
            </a:r>
            <a:r>
              <a:rPr lang="en-BE" sz="1800" dirty="0">
                <a:effectLst/>
                <a:latin typeface="ArialMT"/>
                <a:ea typeface="Times New Roman" panose="02020603050405020304" pitchFamily="18" charset="0"/>
              </a:rPr>
              <a:t>shortage, attract new </a:t>
            </a:r>
            <a:r>
              <a:rPr lang="en-BE" sz="1800" b="1" dirty="0">
                <a:effectLst/>
                <a:latin typeface="Arial" panose="020B0604020202020204" pitchFamily="34" charset="0"/>
                <a:ea typeface="Times New Roman" panose="02020603050405020304" pitchFamily="18" charset="0"/>
              </a:rPr>
              <a:t>talent </a:t>
            </a:r>
            <a:r>
              <a:rPr lang="en-BE" sz="1800" dirty="0">
                <a:effectLst/>
                <a:latin typeface="ArialMT"/>
                <a:ea typeface="Times New Roman" panose="02020603050405020304" pitchFamily="18" charset="0"/>
              </a:rPr>
              <a:t>and support the emergence of a skilled </a:t>
            </a:r>
            <a:r>
              <a:rPr lang="en-BE" sz="1800" b="1" dirty="0">
                <a:effectLst/>
                <a:latin typeface="Arial" panose="020B0604020202020204" pitchFamily="34" charset="0"/>
                <a:ea typeface="Times New Roman" panose="02020603050405020304" pitchFamily="18" charset="0"/>
              </a:rPr>
              <a:t>workforce </a:t>
            </a:r>
            <a:endParaRPr lang="en-BE" sz="1800" dirty="0">
              <a:effectLst/>
              <a:latin typeface="Times New Roman" panose="02020603050405020304" pitchFamily="18" charset="0"/>
              <a:ea typeface="Times New Roman" panose="02020603050405020304" pitchFamily="18" charset="0"/>
            </a:endParaRPr>
          </a:p>
          <a:p>
            <a:r>
              <a:rPr lang="en-BE" sz="1800" dirty="0">
                <a:effectLst/>
                <a:latin typeface="ArialMT"/>
                <a:ea typeface="Times New Roman" panose="02020603050405020304" pitchFamily="18" charset="0"/>
              </a:rPr>
              <a:t>develop an-in-depth understanding of global semiconductor </a:t>
            </a:r>
            <a:r>
              <a:rPr lang="en-BE" sz="1800" b="1" dirty="0">
                <a:effectLst/>
                <a:latin typeface="Arial" panose="020B0604020202020204" pitchFamily="34" charset="0"/>
                <a:ea typeface="Times New Roman" panose="02020603050405020304" pitchFamily="18" charset="0"/>
              </a:rPr>
              <a:t>supply chains </a:t>
            </a:r>
            <a:r>
              <a:rPr lang="en-BE" sz="1800" dirty="0">
                <a:effectLst/>
                <a:latin typeface="ArialMT"/>
                <a:ea typeface="Times New Roman" panose="02020603050405020304" pitchFamily="18" charset="0"/>
              </a:rPr>
              <a:t>and take appropriate measures when necessary</a:t>
            </a:r>
            <a:endParaRPr lang="en-BE" sz="1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0D6CCB60-DD17-F410-1173-EB12CEBE92F9}"/>
              </a:ext>
            </a:extLst>
          </p:cNvPr>
          <p:cNvSpPr txBox="1"/>
          <p:nvPr/>
        </p:nvSpPr>
        <p:spPr>
          <a:xfrm>
            <a:off x="2843808" y="4803998"/>
            <a:ext cx="2808312" cy="246221"/>
          </a:xfrm>
          <a:prstGeom prst="rect">
            <a:avLst/>
          </a:prstGeom>
          <a:noFill/>
        </p:spPr>
        <p:txBody>
          <a:bodyPr wrap="square" rtlCol="0">
            <a:spAutoFit/>
          </a:bodyPr>
          <a:lstStyle/>
          <a:p>
            <a:r>
              <a:rPr lang="en-GB" sz="1000" dirty="0"/>
              <a:t>Source = European Commission</a:t>
            </a:r>
          </a:p>
        </p:txBody>
      </p:sp>
    </p:spTree>
    <p:extLst>
      <p:ext uri="{BB962C8B-B14F-4D97-AF65-F5344CB8AC3E}">
        <p14:creationId xmlns:p14="http://schemas.microsoft.com/office/powerpoint/2010/main" val="2195888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840BD6-32C4-2BCE-4F41-7D93D62D20B5}"/>
              </a:ext>
            </a:extLst>
          </p:cNvPr>
          <p:cNvPicPr>
            <a:picLocks noChangeAspect="1"/>
          </p:cNvPicPr>
          <p:nvPr/>
        </p:nvPicPr>
        <p:blipFill>
          <a:blip r:embed="rId3"/>
          <a:stretch>
            <a:fillRect/>
          </a:stretch>
        </p:blipFill>
        <p:spPr>
          <a:xfrm>
            <a:off x="179512" y="201777"/>
            <a:ext cx="7980040" cy="4535323"/>
          </a:xfrm>
          <a:prstGeom prst="rect">
            <a:avLst/>
          </a:prstGeom>
        </p:spPr>
      </p:pic>
    </p:spTree>
    <p:extLst>
      <p:ext uri="{BB962C8B-B14F-4D97-AF65-F5344CB8AC3E}">
        <p14:creationId xmlns:p14="http://schemas.microsoft.com/office/powerpoint/2010/main" val="203510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60D12-1926-840D-518D-3D2726444D19}"/>
              </a:ext>
            </a:extLst>
          </p:cNvPr>
          <p:cNvSpPr>
            <a:spLocks noGrp="1"/>
          </p:cNvSpPr>
          <p:nvPr>
            <p:ph type="title"/>
          </p:nvPr>
        </p:nvSpPr>
        <p:spPr/>
        <p:txBody>
          <a:bodyPr/>
          <a:lstStyle/>
          <a:p>
            <a:r>
              <a:rPr lang="en-GB" dirty="0"/>
              <a:t>Printed Circuit Board manufacturing</a:t>
            </a:r>
          </a:p>
        </p:txBody>
      </p:sp>
      <p:pic>
        <p:nvPicPr>
          <p:cNvPr id="6" name="Picture Placeholder 5" descr="A close-up of a circuit board&#10;&#10;Description automatically generated">
            <a:extLst>
              <a:ext uri="{FF2B5EF4-FFF2-40B4-BE49-F238E27FC236}">
                <a16:creationId xmlns:a16="http://schemas.microsoft.com/office/drawing/2014/main" id="{09D0D0BD-C651-4A94-868A-48FA8C0C79C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7604" b="17604"/>
          <a:stretch>
            <a:fillRect/>
          </a:stretch>
        </p:blipFill>
        <p:spPr/>
      </p:pic>
      <p:sp>
        <p:nvSpPr>
          <p:cNvPr id="4" name="Text Placeholder 3">
            <a:extLst>
              <a:ext uri="{FF2B5EF4-FFF2-40B4-BE49-F238E27FC236}">
                <a16:creationId xmlns:a16="http://schemas.microsoft.com/office/drawing/2014/main" id="{3B572BC8-A2C6-18E2-FD99-125A4A69622F}"/>
              </a:ext>
            </a:extLst>
          </p:cNvPr>
          <p:cNvSpPr>
            <a:spLocks noGrp="1"/>
          </p:cNvSpPr>
          <p:nvPr>
            <p:ph type="body" sz="half" idx="2"/>
          </p:nvPr>
        </p:nvSpPr>
        <p:spPr/>
        <p:txBody>
          <a:bodyPr/>
          <a:lstStyle/>
          <a:p>
            <a:r>
              <a:rPr lang="en-GB" dirty="0"/>
              <a:t>Eurocircuits pooling production panel</a:t>
            </a:r>
          </a:p>
        </p:txBody>
      </p:sp>
    </p:spTree>
    <p:extLst>
      <p:ext uri="{BB962C8B-B14F-4D97-AF65-F5344CB8AC3E}">
        <p14:creationId xmlns:p14="http://schemas.microsoft.com/office/powerpoint/2010/main" val="2011936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9D43B-3016-5E61-4EF7-0ABF8AD77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C90BF-F409-507C-7A30-D6917B159E1A}"/>
              </a:ext>
            </a:extLst>
          </p:cNvPr>
          <p:cNvSpPr>
            <a:spLocks noGrp="1"/>
          </p:cNvSpPr>
          <p:nvPr>
            <p:ph type="title"/>
          </p:nvPr>
        </p:nvSpPr>
        <p:spPr/>
        <p:txBody>
          <a:bodyPr/>
          <a:lstStyle/>
          <a:p>
            <a:r>
              <a:rPr lang="en-GB" dirty="0"/>
              <a:t>EU Chip Act objectives</a:t>
            </a:r>
          </a:p>
        </p:txBody>
      </p:sp>
      <p:sp>
        <p:nvSpPr>
          <p:cNvPr id="3" name="Content Placeholder 2">
            <a:extLst>
              <a:ext uri="{FF2B5EF4-FFF2-40B4-BE49-F238E27FC236}">
                <a16:creationId xmlns:a16="http://schemas.microsoft.com/office/drawing/2014/main" id="{94443796-CC0F-B53E-9D42-F261D222AF19}"/>
              </a:ext>
            </a:extLst>
          </p:cNvPr>
          <p:cNvSpPr>
            <a:spLocks noGrp="1"/>
          </p:cNvSpPr>
          <p:nvPr>
            <p:ph idx="1"/>
          </p:nvPr>
        </p:nvSpPr>
        <p:spPr>
          <a:xfrm>
            <a:off x="457200" y="1347613"/>
            <a:ext cx="8229600" cy="3247009"/>
          </a:xfrm>
        </p:spPr>
        <p:txBody>
          <a:bodyPr/>
          <a:lstStyle/>
          <a:p>
            <a:r>
              <a:rPr lang="nl-BE" sz="1800" dirty="0">
                <a:effectLst/>
                <a:latin typeface="ArialMT"/>
                <a:ea typeface="Times New Roman" panose="02020603050405020304" pitchFamily="18" charset="0"/>
              </a:rPr>
              <a:t>Go from +/-10% of worlds the CHIP manufacturing volume to +/-20% by the year 2030.</a:t>
            </a:r>
            <a:endParaRPr lang="nl-BE" sz="1800" dirty="0">
              <a:latin typeface="ArialMT"/>
              <a:ea typeface="Times New Roman" panose="02020603050405020304" pitchFamily="18" charset="0"/>
            </a:endParaRPr>
          </a:p>
          <a:p>
            <a:r>
              <a:rPr lang="nl-BE" sz="1800" dirty="0">
                <a:effectLst/>
                <a:latin typeface="ArialMT"/>
                <a:ea typeface="Times New Roman" panose="02020603050405020304" pitchFamily="18" charset="0"/>
              </a:rPr>
              <a:t>But during the</a:t>
            </a:r>
            <a:r>
              <a:rPr lang="nl-BE" sz="1800" dirty="0">
                <a:latin typeface="ArialMT"/>
                <a:ea typeface="Times New Roman" panose="02020603050405020304" pitchFamily="18" charset="0"/>
              </a:rPr>
              <a:t> time from of the Chip Act the market will grow in average 6-7% a year and that over a period of 10 years make and increas of 79-97% market growth</a:t>
            </a:r>
            <a:endParaRPr lang="nl-BE" sz="1800" dirty="0">
              <a:effectLst/>
              <a:latin typeface="ArialMT"/>
              <a:ea typeface="Times New Roman" panose="02020603050405020304" pitchFamily="18" charset="0"/>
            </a:endParaRPr>
          </a:p>
          <a:p>
            <a:r>
              <a:rPr lang="nl-BE" sz="1800" dirty="0">
                <a:latin typeface="ArialMT"/>
                <a:ea typeface="Times New Roman" panose="02020603050405020304" pitchFamily="18" charset="0"/>
              </a:rPr>
              <a:t>=&gt; in absolute value the 10% growth in market share will be much more than doubling the capacity</a:t>
            </a:r>
          </a:p>
          <a:p>
            <a:endParaRPr lang="nl-BE" sz="1800" dirty="0">
              <a:effectLst/>
              <a:latin typeface="ArialMT"/>
              <a:ea typeface="Times New Roman" panose="02020603050405020304" pitchFamily="18" charset="0"/>
            </a:endParaRPr>
          </a:p>
          <a:p>
            <a:r>
              <a:rPr lang="nl-BE" sz="1800" dirty="0">
                <a:latin typeface="ArialMT"/>
                <a:ea typeface="Times New Roman" panose="02020603050405020304" pitchFamily="18" charset="0"/>
              </a:rPr>
              <a:t>And a Chip cannot function on its own as it needs the complete electronics value chain to function</a:t>
            </a:r>
            <a:endParaRPr lang="nl-BE" sz="1800" dirty="0">
              <a:effectLst/>
              <a:latin typeface="ArialMT"/>
              <a:ea typeface="Times New Roman" panose="02020603050405020304" pitchFamily="18" charset="0"/>
            </a:endParaRPr>
          </a:p>
        </p:txBody>
      </p:sp>
    </p:spTree>
    <p:extLst>
      <p:ext uri="{BB962C8B-B14F-4D97-AF65-F5344CB8AC3E}">
        <p14:creationId xmlns:p14="http://schemas.microsoft.com/office/powerpoint/2010/main" val="2586825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A8E662-A669-5A25-FDDF-1C6812BEFE45}"/>
              </a:ext>
            </a:extLst>
          </p:cNvPr>
          <p:cNvSpPr>
            <a:spLocks noGrp="1"/>
          </p:cNvSpPr>
          <p:nvPr>
            <p:ph type="body" idx="1"/>
          </p:nvPr>
        </p:nvSpPr>
        <p:spPr/>
        <p:txBody>
          <a:bodyPr/>
          <a:lstStyle/>
          <a:p>
            <a:r>
              <a:rPr lang="en-GB" dirty="0"/>
              <a:t>Steps</a:t>
            </a:r>
          </a:p>
        </p:txBody>
      </p:sp>
      <p:sp>
        <p:nvSpPr>
          <p:cNvPr id="4" name="Content Placeholder 3">
            <a:extLst>
              <a:ext uri="{FF2B5EF4-FFF2-40B4-BE49-F238E27FC236}">
                <a16:creationId xmlns:a16="http://schemas.microsoft.com/office/drawing/2014/main" id="{E520B902-6292-E6A4-37BD-137EA58B0137}"/>
              </a:ext>
            </a:extLst>
          </p:cNvPr>
          <p:cNvSpPr>
            <a:spLocks noGrp="1"/>
          </p:cNvSpPr>
          <p:nvPr>
            <p:ph sz="half" idx="2"/>
          </p:nvPr>
        </p:nvSpPr>
        <p:spPr/>
        <p:txBody>
          <a:bodyPr>
            <a:normAutofit fontScale="85000" lnSpcReduction="20000"/>
          </a:bodyPr>
          <a:lstStyle/>
          <a:p>
            <a:r>
              <a:rPr lang="nl-BE" sz="2400" dirty="0">
                <a:ea typeface="Times New Roman" panose="02020603050405020304" pitchFamily="18" charset="0"/>
              </a:rPr>
              <a:t>Chip development of hardware and software</a:t>
            </a:r>
          </a:p>
          <a:p>
            <a:r>
              <a:rPr lang="nl-BE" sz="2400" dirty="0">
                <a:effectLst/>
                <a:ea typeface="Times New Roman" panose="02020603050405020304" pitchFamily="18" charset="0"/>
              </a:rPr>
              <a:t>Chip production</a:t>
            </a:r>
          </a:p>
          <a:p>
            <a:r>
              <a:rPr lang="nl-BE" sz="2400" dirty="0">
                <a:ea typeface="Times New Roman" panose="02020603050405020304" pitchFamily="18" charset="0"/>
              </a:rPr>
              <a:t>Chip packaging</a:t>
            </a:r>
          </a:p>
          <a:p>
            <a:r>
              <a:rPr lang="nl-BE" sz="2400" dirty="0">
                <a:effectLst/>
                <a:ea typeface="Times New Roman" panose="02020603050405020304" pitchFamily="18" charset="0"/>
              </a:rPr>
              <a:t>Chiplet production and packaging</a:t>
            </a:r>
          </a:p>
          <a:p>
            <a:r>
              <a:rPr lang="nl-BE" sz="2400" dirty="0">
                <a:ea typeface="Times New Roman" panose="02020603050405020304" pitchFamily="18" charset="0"/>
              </a:rPr>
              <a:t>PCB production</a:t>
            </a:r>
          </a:p>
          <a:p>
            <a:r>
              <a:rPr lang="nl-BE" sz="2400" dirty="0">
                <a:effectLst/>
                <a:ea typeface="Times New Roman" panose="02020603050405020304" pitchFamily="18" charset="0"/>
              </a:rPr>
              <a:t>PCBA production</a:t>
            </a:r>
          </a:p>
          <a:p>
            <a:r>
              <a:rPr lang="nl-BE" sz="2400" dirty="0">
                <a:ea typeface="Times New Roman" panose="02020603050405020304" pitchFamily="18" charset="0"/>
              </a:rPr>
              <a:t>Box build</a:t>
            </a:r>
          </a:p>
          <a:p>
            <a:r>
              <a:rPr lang="en-GB" sz="2400" b="0" i="0" u="none" strike="noStrike" dirty="0">
                <a:effectLst/>
              </a:rPr>
              <a:t>Service / Repair / Refurbishing</a:t>
            </a:r>
            <a:endParaRPr lang="en-GB" dirty="0"/>
          </a:p>
        </p:txBody>
      </p:sp>
      <p:sp>
        <p:nvSpPr>
          <p:cNvPr id="5" name="Text Placeholder 4">
            <a:extLst>
              <a:ext uri="{FF2B5EF4-FFF2-40B4-BE49-F238E27FC236}">
                <a16:creationId xmlns:a16="http://schemas.microsoft.com/office/drawing/2014/main" id="{5E96FC4F-7ACE-4532-52AE-8A9F36E0249C}"/>
              </a:ext>
            </a:extLst>
          </p:cNvPr>
          <p:cNvSpPr>
            <a:spLocks noGrp="1"/>
          </p:cNvSpPr>
          <p:nvPr>
            <p:ph type="body" sz="quarter" idx="3"/>
          </p:nvPr>
        </p:nvSpPr>
        <p:spPr/>
        <p:txBody>
          <a:bodyPr/>
          <a:lstStyle/>
          <a:p>
            <a:r>
              <a:rPr lang="en-GB" dirty="0"/>
              <a:t>Available in the EU</a:t>
            </a:r>
          </a:p>
        </p:txBody>
      </p:sp>
      <p:sp>
        <p:nvSpPr>
          <p:cNvPr id="6" name="Content Placeholder 5">
            <a:extLst>
              <a:ext uri="{FF2B5EF4-FFF2-40B4-BE49-F238E27FC236}">
                <a16:creationId xmlns:a16="http://schemas.microsoft.com/office/drawing/2014/main" id="{903A5631-7451-EC7B-D108-BC2604230AE1}"/>
              </a:ext>
            </a:extLst>
          </p:cNvPr>
          <p:cNvSpPr>
            <a:spLocks noGrp="1"/>
          </p:cNvSpPr>
          <p:nvPr>
            <p:ph sz="quarter" idx="4"/>
          </p:nvPr>
        </p:nvSpPr>
        <p:spPr/>
        <p:txBody>
          <a:bodyPr>
            <a:normAutofit fontScale="85000" lnSpcReduction="20000"/>
          </a:bodyPr>
          <a:lstStyle/>
          <a:p>
            <a:r>
              <a:rPr lang="en-GB" dirty="0"/>
              <a:t>Some but inadequate</a:t>
            </a:r>
            <a:br>
              <a:rPr lang="en-GB" dirty="0"/>
            </a:br>
            <a:endParaRPr lang="en-GB" dirty="0"/>
          </a:p>
          <a:p>
            <a:r>
              <a:rPr lang="en-GB" dirty="0"/>
              <a:t>+/-10%</a:t>
            </a:r>
          </a:p>
          <a:p>
            <a:r>
              <a:rPr lang="en-GB" dirty="0"/>
              <a:t>Hardly</a:t>
            </a:r>
          </a:p>
          <a:p>
            <a:r>
              <a:rPr lang="en-GB" dirty="0"/>
              <a:t>Some embryonic investments</a:t>
            </a:r>
          </a:p>
          <a:p>
            <a:r>
              <a:rPr lang="en-GB" dirty="0"/>
              <a:t>19% of what we need</a:t>
            </a:r>
          </a:p>
          <a:p>
            <a:r>
              <a:rPr lang="en-GB" dirty="0"/>
              <a:t>Same as chips but build for industrial application chips</a:t>
            </a:r>
          </a:p>
          <a:p>
            <a:r>
              <a:rPr lang="en-GB" dirty="0"/>
              <a:t>OK for Box and rest</a:t>
            </a:r>
          </a:p>
        </p:txBody>
      </p:sp>
      <p:sp>
        <p:nvSpPr>
          <p:cNvPr id="7" name="Title 1">
            <a:extLst>
              <a:ext uri="{FF2B5EF4-FFF2-40B4-BE49-F238E27FC236}">
                <a16:creationId xmlns:a16="http://schemas.microsoft.com/office/drawing/2014/main" id="{0618CE8E-9402-93AF-0BE2-D417C55C3C7A}"/>
              </a:ext>
            </a:extLst>
          </p:cNvPr>
          <p:cNvSpPr>
            <a:spLocks noGrp="1"/>
          </p:cNvSpPr>
          <p:nvPr>
            <p:ph type="title"/>
          </p:nvPr>
        </p:nvSpPr>
        <p:spPr/>
        <p:txBody>
          <a:bodyPr/>
          <a:lstStyle/>
          <a:p>
            <a:r>
              <a:rPr lang="en-GB" dirty="0"/>
              <a:t>Electronics Value Chain</a:t>
            </a:r>
          </a:p>
        </p:txBody>
      </p:sp>
    </p:spTree>
    <p:extLst>
      <p:ext uri="{BB962C8B-B14F-4D97-AF65-F5344CB8AC3E}">
        <p14:creationId xmlns:p14="http://schemas.microsoft.com/office/powerpoint/2010/main" val="488806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3735C-593B-6F49-C762-95047D644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0628E-ADE7-9D20-C3C3-587D7242D245}"/>
              </a:ext>
            </a:extLst>
          </p:cNvPr>
          <p:cNvSpPr>
            <a:spLocks noGrp="1"/>
          </p:cNvSpPr>
          <p:nvPr>
            <p:ph type="title"/>
          </p:nvPr>
        </p:nvSpPr>
        <p:spPr>
          <a:xfrm>
            <a:off x="611560" y="51470"/>
            <a:ext cx="7067128" cy="857250"/>
          </a:xfrm>
        </p:spPr>
        <p:txBody>
          <a:bodyPr>
            <a:normAutofit fontScale="90000"/>
          </a:bodyPr>
          <a:lstStyle/>
          <a:p>
            <a:r>
              <a:rPr lang="en-GB" dirty="0"/>
              <a:t>PCB base material suppliers in EU</a:t>
            </a:r>
          </a:p>
        </p:txBody>
      </p:sp>
      <p:pic>
        <p:nvPicPr>
          <p:cNvPr id="6" name="Picture 5">
            <a:extLst>
              <a:ext uri="{FF2B5EF4-FFF2-40B4-BE49-F238E27FC236}">
                <a16:creationId xmlns:a16="http://schemas.microsoft.com/office/drawing/2014/main" id="{DD208DE5-99E3-0723-ACB8-573E28A8F030}"/>
              </a:ext>
            </a:extLst>
          </p:cNvPr>
          <p:cNvPicPr>
            <a:picLocks noChangeAspect="1"/>
          </p:cNvPicPr>
          <p:nvPr/>
        </p:nvPicPr>
        <p:blipFill>
          <a:blip r:embed="rId3"/>
          <a:stretch>
            <a:fillRect/>
          </a:stretch>
        </p:blipFill>
        <p:spPr>
          <a:xfrm>
            <a:off x="1331640" y="878358"/>
            <a:ext cx="5558284" cy="4122291"/>
          </a:xfrm>
          <a:prstGeom prst="rect">
            <a:avLst/>
          </a:prstGeom>
        </p:spPr>
      </p:pic>
    </p:spTree>
    <p:extLst>
      <p:ext uri="{BB962C8B-B14F-4D97-AF65-F5344CB8AC3E}">
        <p14:creationId xmlns:p14="http://schemas.microsoft.com/office/powerpoint/2010/main" val="2389351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CCD22-4681-9BA5-5E48-30CCC8BD1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27310-B028-55B6-4423-E01BF0031BBD}"/>
              </a:ext>
            </a:extLst>
          </p:cNvPr>
          <p:cNvSpPr>
            <a:spLocks noGrp="1"/>
          </p:cNvSpPr>
          <p:nvPr>
            <p:ph type="title"/>
          </p:nvPr>
        </p:nvSpPr>
        <p:spPr>
          <a:xfrm>
            <a:off x="611560" y="51470"/>
            <a:ext cx="7067128" cy="857250"/>
          </a:xfrm>
        </p:spPr>
        <p:txBody>
          <a:bodyPr>
            <a:normAutofit fontScale="90000"/>
          </a:bodyPr>
          <a:lstStyle/>
          <a:p>
            <a:r>
              <a:rPr lang="en-GB" dirty="0"/>
              <a:t>PCB base material suppliers in EU</a:t>
            </a:r>
          </a:p>
        </p:txBody>
      </p:sp>
      <p:pic>
        <p:nvPicPr>
          <p:cNvPr id="3" name="Picture 2">
            <a:extLst>
              <a:ext uri="{FF2B5EF4-FFF2-40B4-BE49-F238E27FC236}">
                <a16:creationId xmlns:a16="http://schemas.microsoft.com/office/drawing/2014/main" id="{F5CCE6CA-CAB5-0343-B8AB-B15711339FB1}"/>
              </a:ext>
            </a:extLst>
          </p:cNvPr>
          <p:cNvPicPr>
            <a:picLocks noChangeAspect="1"/>
          </p:cNvPicPr>
          <p:nvPr/>
        </p:nvPicPr>
        <p:blipFill>
          <a:blip r:embed="rId3"/>
          <a:stretch>
            <a:fillRect/>
          </a:stretch>
        </p:blipFill>
        <p:spPr>
          <a:xfrm>
            <a:off x="1465312" y="849238"/>
            <a:ext cx="5435600" cy="4229100"/>
          </a:xfrm>
          <a:prstGeom prst="rect">
            <a:avLst/>
          </a:prstGeom>
        </p:spPr>
      </p:pic>
    </p:spTree>
    <p:extLst>
      <p:ext uri="{BB962C8B-B14F-4D97-AF65-F5344CB8AC3E}">
        <p14:creationId xmlns:p14="http://schemas.microsoft.com/office/powerpoint/2010/main" val="932031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9DF69-642D-A1AC-71DA-5C2751827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8263B3-CA95-A9F3-B50F-513F019B3DEF}"/>
              </a:ext>
            </a:extLst>
          </p:cNvPr>
          <p:cNvSpPr>
            <a:spLocks noGrp="1"/>
          </p:cNvSpPr>
          <p:nvPr>
            <p:ph type="title"/>
          </p:nvPr>
        </p:nvSpPr>
        <p:spPr>
          <a:xfrm>
            <a:off x="35496" y="51470"/>
            <a:ext cx="8568952" cy="857250"/>
          </a:xfrm>
        </p:spPr>
        <p:txBody>
          <a:bodyPr>
            <a:normAutofit/>
          </a:bodyPr>
          <a:lstStyle/>
          <a:p>
            <a:r>
              <a:rPr lang="en-GB" dirty="0"/>
              <a:t>Glass &amp; Copper foil suppliers in EU</a:t>
            </a:r>
          </a:p>
        </p:txBody>
      </p:sp>
      <p:pic>
        <p:nvPicPr>
          <p:cNvPr id="4" name="Picture 3">
            <a:extLst>
              <a:ext uri="{FF2B5EF4-FFF2-40B4-BE49-F238E27FC236}">
                <a16:creationId xmlns:a16="http://schemas.microsoft.com/office/drawing/2014/main" id="{A6169F4E-8700-3FFB-35D0-3F7FE7876488}"/>
              </a:ext>
            </a:extLst>
          </p:cNvPr>
          <p:cNvPicPr>
            <a:picLocks noChangeAspect="1"/>
          </p:cNvPicPr>
          <p:nvPr/>
        </p:nvPicPr>
        <p:blipFill>
          <a:blip r:embed="rId3"/>
          <a:stretch>
            <a:fillRect/>
          </a:stretch>
        </p:blipFill>
        <p:spPr>
          <a:xfrm>
            <a:off x="539552" y="865608"/>
            <a:ext cx="7340798" cy="4156498"/>
          </a:xfrm>
          <a:prstGeom prst="rect">
            <a:avLst/>
          </a:prstGeom>
        </p:spPr>
      </p:pic>
    </p:spTree>
    <p:extLst>
      <p:ext uri="{BB962C8B-B14F-4D97-AF65-F5344CB8AC3E}">
        <p14:creationId xmlns:p14="http://schemas.microsoft.com/office/powerpoint/2010/main" val="3506622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61F3E-6E74-C6FF-D05B-097DFAB458D1}"/>
              </a:ext>
            </a:extLst>
          </p:cNvPr>
          <p:cNvSpPr>
            <a:spLocks noGrp="1"/>
          </p:cNvSpPr>
          <p:nvPr>
            <p:ph type="title"/>
          </p:nvPr>
        </p:nvSpPr>
        <p:spPr/>
        <p:txBody>
          <a:bodyPr/>
          <a:lstStyle/>
          <a:p>
            <a:r>
              <a:rPr lang="en-GB" dirty="0"/>
              <a:t>What needs to be done ?</a:t>
            </a:r>
          </a:p>
        </p:txBody>
      </p:sp>
      <p:sp>
        <p:nvSpPr>
          <p:cNvPr id="3" name="Content Placeholder 2">
            <a:extLst>
              <a:ext uri="{FF2B5EF4-FFF2-40B4-BE49-F238E27FC236}">
                <a16:creationId xmlns:a16="http://schemas.microsoft.com/office/drawing/2014/main" id="{AE1BF607-4460-E5F1-2ED9-D4119484A485}"/>
              </a:ext>
            </a:extLst>
          </p:cNvPr>
          <p:cNvSpPr>
            <a:spLocks noGrp="1"/>
          </p:cNvSpPr>
          <p:nvPr>
            <p:ph idx="1"/>
          </p:nvPr>
        </p:nvSpPr>
        <p:spPr>
          <a:xfrm>
            <a:off x="457200" y="1347613"/>
            <a:ext cx="8229600" cy="3247009"/>
          </a:xfrm>
        </p:spPr>
        <p:txBody>
          <a:bodyPr>
            <a:normAutofit/>
          </a:bodyPr>
          <a:lstStyle/>
          <a:p>
            <a:pPr rtl="0" fontAlgn="base">
              <a:spcBef>
                <a:spcPts val="0"/>
              </a:spcBef>
              <a:spcAft>
                <a:spcPts val="0"/>
              </a:spcAft>
              <a:buFont typeface="+mj-lt"/>
              <a:buAutoNum type="arabicPeriod"/>
            </a:pPr>
            <a:r>
              <a:rPr lang="en-GB" b="0" i="0" u="none" strike="noStrike" dirty="0">
                <a:solidFill>
                  <a:srgbClr val="000000"/>
                </a:solidFill>
                <a:effectLst/>
              </a:rPr>
              <a:t>Make the electronics manufacturing industry sexy and important again</a:t>
            </a:r>
          </a:p>
          <a:p>
            <a:pPr rtl="0" fontAlgn="base">
              <a:spcBef>
                <a:spcPts val="0"/>
              </a:spcBef>
              <a:spcAft>
                <a:spcPts val="0"/>
              </a:spcAft>
              <a:buFont typeface="+mj-lt"/>
              <a:buAutoNum type="arabicPeriod"/>
            </a:pPr>
            <a:r>
              <a:rPr lang="en-GB" b="0" i="0" u="none" strike="noStrike" dirty="0">
                <a:solidFill>
                  <a:srgbClr val="000000"/>
                </a:solidFill>
                <a:effectLst/>
              </a:rPr>
              <a:t>Work today on our employees for tomorrow</a:t>
            </a:r>
          </a:p>
          <a:p>
            <a:pPr rtl="0" fontAlgn="base">
              <a:spcBef>
                <a:spcPts val="0"/>
              </a:spcBef>
              <a:spcAft>
                <a:spcPts val="0"/>
              </a:spcAft>
              <a:buFont typeface="+mj-lt"/>
              <a:buAutoNum type="arabicPeriod"/>
            </a:pPr>
            <a:r>
              <a:rPr lang="en-GB" b="0" i="0" u="none" strike="noStrike" dirty="0">
                <a:solidFill>
                  <a:srgbClr val="000000"/>
                </a:solidFill>
                <a:effectLst/>
              </a:rPr>
              <a:t>Create a level playing field for our industry</a:t>
            </a:r>
          </a:p>
          <a:p>
            <a:pPr rtl="0" fontAlgn="base">
              <a:spcBef>
                <a:spcPts val="0"/>
              </a:spcBef>
              <a:spcAft>
                <a:spcPts val="0"/>
              </a:spcAft>
              <a:buFont typeface="+mj-lt"/>
              <a:buAutoNum type="arabicPeriod"/>
            </a:pPr>
            <a:r>
              <a:rPr lang="en-GB" b="0" i="0" u="none" strike="noStrike" dirty="0">
                <a:solidFill>
                  <a:srgbClr val="000000"/>
                </a:solidFill>
                <a:effectLst/>
              </a:rPr>
              <a:t>Invest smartly in our electronics manufacturing industry</a:t>
            </a:r>
          </a:p>
        </p:txBody>
      </p:sp>
    </p:spTree>
    <p:extLst>
      <p:ext uri="{BB962C8B-B14F-4D97-AF65-F5344CB8AC3E}">
        <p14:creationId xmlns:p14="http://schemas.microsoft.com/office/powerpoint/2010/main" val="3211752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F8C5-2876-7E42-1F60-84C00B931510}"/>
              </a:ext>
            </a:extLst>
          </p:cNvPr>
          <p:cNvSpPr>
            <a:spLocks noGrp="1"/>
          </p:cNvSpPr>
          <p:nvPr>
            <p:ph type="title"/>
          </p:nvPr>
        </p:nvSpPr>
        <p:spPr>
          <a:xfrm>
            <a:off x="457200" y="205978"/>
            <a:ext cx="8229600" cy="1213643"/>
          </a:xfrm>
        </p:spPr>
        <p:txBody>
          <a:bodyPr>
            <a:noAutofit/>
          </a:bodyPr>
          <a:lstStyle/>
          <a:p>
            <a:r>
              <a:rPr lang="en-GB" sz="3200" dirty="0"/>
              <a:t>Make the electronics manufacturing industry sexy and important again</a:t>
            </a:r>
          </a:p>
        </p:txBody>
      </p:sp>
      <p:sp>
        <p:nvSpPr>
          <p:cNvPr id="3" name="Content Placeholder 2">
            <a:extLst>
              <a:ext uri="{FF2B5EF4-FFF2-40B4-BE49-F238E27FC236}">
                <a16:creationId xmlns:a16="http://schemas.microsoft.com/office/drawing/2014/main" id="{49C347EC-891E-AFF3-07CF-061AEAFD97BB}"/>
              </a:ext>
            </a:extLst>
          </p:cNvPr>
          <p:cNvSpPr>
            <a:spLocks noGrp="1"/>
          </p:cNvSpPr>
          <p:nvPr>
            <p:ph idx="1"/>
          </p:nvPr>
        </p:nvSpPr>
        <p:spPr>
          <a:xfrm>
            <a:off x="457200" y="1491630"/>
            <a:ext cx="8229600" cy="3384375"/>
          </a:xfrm>
        </p:spPr>
        <p:txBody>
          <a:bodyPr>
            <a:normAutofit fontScale="77500" lnSpcReduction="20000"/>
          </a:bodyPr>
          <a:lstStyle/>
          <a:p>
            <a:r>
              <a:rPr lang="en-GB" dirty="0"/>
              <a:t>Governments must communicate the importance of our industry to citizens and especially to the academic world</a:t>
            </a:r>
          </a:p>
          <a:p>
            <a:r>
              <a:rPr lang="en-GB" dirty="0"/>
              <a:t>Governments should make our local industry a priority again when deploying public or government-subsidised funds.</a:t>
            </a:r>
          </a:p>
          <a:p>
            <a:r>
              <a:rPr lang="en-GB" dirty="0"/>
              <a:t>Databases</a:t>
            </a:r>
          </a:p>
          <a:p>
            <a:pPr lvl="1"/>
            <a:r>
              <a:rPr lang="en-GB" dirty="0"/>
              <a:t>Parts database</a:t>
            </a:r>
          </a:p>
          <a:p>
            <a:pPr lvl="1"/>
            <a:r>
              <a:rPr lang="en-GB" dirty="0"/>
              <a:t>Raw materials database</a:t>
            </a:r>
          </a:p>
          <a:p>
            <a:r>
              <a:rPr lang="en-GB" dirty="0"/>
              <a:t>E-Cad package     </a:t>
            </a:r>
          </a:p>
        </p:txBody>
      </p:sp>
    </p:spTree>
    <p:extLst>
      <p:ext uri="{BB962C8B-B14F-4D97-AF65-F5344CB8AC3E}">
        <p14:creationId xmlns:p14="http://schemas.microsoft.com/office/powerpoint/2010/main" val="2888398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B8F84-B3CB-EC50-A7D5-1DC26AE4C413}"/>
              </a:ext>
            </a:extLst>
          </p:cNvPr>
          <p:cNvSpPr>
            <a:spLocks noGrp="1"/>
          </p:cNvSpPr>
          <p:nvPr>
            <p:ph type="title"/>
          </p:nvPr>
        </p:nvSpPr>
        <p:spPr>
          <a:xfrm>
            <a:off x="457200" y="205978"/>
            <a:ext cx="8229600" cy="1213644"/>
          </a:xfrm>
        </p:spPr>
        <p:txBody>
          <a:bodyPr>
            <a:noAutofit/>
          </a:bodyPr>
          <a:lstStyle/>
          <a:p>
            <a:r>
              <a:rPr lang="en-GB" sz="4000" dirty="0"/>
              <a:t>Work today on our employees for tomorrow</a:t>
            </a:r>
          </a:p>
        </p:txBody>
      </p:sp>
      <p:sp>
        <p:nvSpPr>
          <p:cNvPr id="3" name="Content Placeholder 2">
            <a:extLst>
              <a:ext uri="{FF2B5EF4-FFF2-40B4-BE49-F238E27FC236}">
                <a16:creationId xmlns:a16="http://schemas.microsoft.com/office/drawing/2014/main" id="{054F6B04-5DC1-6803-30E7-298460F172E7}"/>
              </a:ext>
            </a:extLst>
          </p:cNvPr>
          <p:cNvSpPr>
            <a:spLocks noGrp="1"/>
          </p:cNvSpPr>
          <p:nvPr>
            <p:ph idx="1"/>
          </p:nvPr>
        </p:nvSpPr>
        <p:spPr>
          <a:xfrm>
            <a:off x="457200" y="1635645"/>
            <a:ext cx="8229600" cy="2958977"/>
          </a:xfrm>
        </p:spPr>
        <p:txBody>
          <a:bodyPr/>
          <a:lstStyle/>
          <a:p>
            <a:r>
              <a:rPr lang="en-GB" dirty="0"/>
              <a:t>Promote technical studies</a:t>
            </a:r>
          </a:p>
          <a:p>
            <a:r>
              <a:rPr lang="en-GB" dirty="0"/>
              <a:t>Offer retraining programmes</a:t>
            </a:r>
          </a:p>
          <a:p>
            <a:r>
              <a:rPr lang="en-GB" dirty="0"/>
              <a:t>Bring our industry close to the education</a:t>
            </a:r>
          </a:p>
          <a:p>
            <a:r>
              <a:rPr lang="en-GB" dirty="0"/>
              <a:t>Support educational institutes financially to promote electronics studies</a:t>
            </a:r>
          </a:p>
        </p:txBody>
      </p:sp>
    </p:spTree>
    <p:extLst>
      <p:ext uri="{BB962C8B-B14F-4D97-AF65-F5344CB8AC3E}">
        <p14:creationId xmlns:p14="http://schemas.microsoft.com/office/powerpoint/2010/main" val="4214196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A3A6C-D795-0FD0-B192-91B72E11FFF7}"/>
              </a:ext>
            </a:extLst>
          </p:cNvPr>
          <p:cNvSpPr>
            <a:spLocks noGrp="1"/>
          </p:cNvSpPr>
          <p:nvPr>
            <p:ph type="title"/>
          </p:nvPr>
        </p:nvSpPr>
        <p:spPr>
          <a:xfrm>
            <a:off x="457200" y="205979"/>
            <a:ext cx="8229600" cy="1141634"/>
          </a:xfrm>
        </p:spPr>
        <p:txBody>
          <a:bodyPr>
            <a:normAutofit fontScale="90000"/>
          </a:bodyPr>
          <a:lstStyle/>
          <a:p>
            <a:r>
              <a:rPr lang="en-GB" dirty="0"/>
              <a:t>Create a level playing field for our industry</a:t>
            </a:r>
          </a:p>
        </p:txBody>
      </p:sp>
      <p:sp>
        <p:nvSpPr>
          <p:cNvPr id="3" name="Content Placeholder 2">
            <a:extLst>
              <a:ext uri="{FF2B5EF4-FFF2-40B4-BE49-F238E27FC236}">
                <a16:creationId xmlns:a16="http://schemas.microsoft.com/office/drawing/2014/main" id="{CF2CAC63-8D99-E7A7-4E62-D496325863C7}"/>
              </a:ext>
            </a:extLst>
          </p:cNvPr>
          <p:cNvSpPr>
            <a:spLocks noGrp="1"/>
          </p:cNvSpPr>
          <p:nvPr>
            <p:ph idx="1"/>
          </p:nvPr>
        </p:nvSpPr>
        <p:spPr>
          <a:xfrm>
            <a:off x="457200" y="1563638"/>
            <a:ext cx="8229600" cy="3312368"/>
          </a:xfrm>
        </p:spPr>
        <p:txBody>
          <a:bodyPr>
            <a:normAutofit fontScale="77500" lnSpcReduction="20000"/>
          </a:bodyPr>
          <a:lstStyle/>
          <a:p>
            <a:r>
              <a:rPr lang="en-GB" dirty="0"/>
              <a:t>Remove all import tariffs for raw materials we have need of</a:t>
            </a:r>
          </a:p>
          <a:p>
            <a:r>
              <a:rPr lang="en-GB" dirty="0"/>
              <a:t>Encourage a homegrown raw materials industry</a:t>
            </a:r>
          </a:p>
          <a:p>
            <a:r>
              <a:rPr lang="en-GB" dirty="0"/>
              <a:t>Look at import tariffs for finished products</a:t>
            </a:r>
          </a:p>
          <a:p>
            <a:r>
              <a:rPr lang="en-GB" dirty="0"/>
              <a:t>Monitor the market</a:t>
            </a:r>
          </a:p>
          <a:p>
            <a:r>
              <a:rPr lang="en-GB" dirty="0"/>
              <a:t>Energy</a:t>
            </a:r>
          </a:p>
          <a:p>
            <a:r>
              <a:rPr lang="en-GB" dirty="0"/>
              <a:t>Motivate financial institutions to make capital available</a:t>
            </a:r>
          </a:p>
          <a:p>
            <a:r>
              <a:rPr lang="en-GB" dirty="0"/>
              <a:t>EU origin</a:t>
            </a:r>
          </a:p>
          <a:p>
            <a:r>
              <a:rPr lang="en-GB" dirty="0"/>
              <a:t>Lean and digital administration</a:t>
            </a:r>
          </a:p>
        </p:txBody>
      </p:sp>
    </p:spTree>
    <p:extLst>
      <p:ext uri="{BB962C8B-B14F-4D97-AF65-F5344CB8AC3E}">
        <p14:creationId xmlns:p14="http://schemas.microsoft.com/office/powerpoint/2010/main" val="3617805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53E3-B452-DB8B-B866-3AD49F3720A5}"/>
              </a:ext>
            </a:extLst>
          </p:cNvPr>
          <p:cNvSpPr>
            <a:spLocks noGrp="1"/>
          </p:cNvSpPr>
          <p:nvPr>
            <p:ph type="title"/>
          </p:nvPr>
        </p:nvSpPr>
        <p:spPr>
          <a:xfrm>
            <a:off x="457200" y="205978"/>
            <a:ext cx="8229600" cy="997619"/>
          </a:xfrm>
        </p:spPr>
        <p:txBody>
          <a:bodyPr>
            <a:normAutofit fontScale="90000"/>
          </a:bodyPr>
          <a:lstStyle/>
          <a:p>
            <a:r>
              <a:rPr lang="en-GB" dirty="0"/>
              <a:t>Invest smartly in our electronics manufacturing industry</a:t>
            </a:r>
          </a:p>
        </p:txBody>
      </p:sp>
      <p:sp>
        <p:nvSpPr>
          <p:cNvPr id="3" name="Content Placeholder 2">
            <a:extLst>
              <a:ext uri="{FF2B5EF4-FFF2-40B4-BE49-F238E27FC236}">
                <a16:creationId xmlns:a16="http://schemas.microsoft.com/office/drawing/2014/main" id="{3B478D6D-FC7C-D0B6-1AE4-99D294B35284}"/>
              </a:ext>
            </a:extLst>
          </p:cNvPr>
          <p:cNvSpPr>
            <a:spLocks noGrp="1"/>
          </p:cNvSpPr>
          <p:nvPr>
            <p:ph idx="1"/>
          </p:nvPr>
        </p:nvSpPr>
        <p:spPr>
          <a:xfrm>
            <a:off x="457200" y="1347614"/>
            <a:ext cx="8229600" cy="3456385"/>
          </a:xfrm>
        </p:spPr>
        <p:txBody>
          <a:bodyPr>
            <a:normAutofit fontScale="85000" lnSpcReduction="20000"/>
          </a:bodyPr>
          <a:lstStyle/>
          <a:p>
            <a:r>
              <a:rPr lang="en-GB" dirty="0"/>
              <a:t>What to invest in</a:t>
            </a:r>
          </a:p>
          <a:p>
            <a:pPr lvl="1"/>
            <a:r>
              <a:rPr lang="en-GB" dirty="0"/>
              <a:t>Education</a:t>
            </a:r>
          </a:p>
          <a:p>
            <a:pPr lvl="1"/>
            <a:r>
              <a:rPr lang="en-GB" dirty="0"/>
              <a:t>E-CAD tool and databases</a:t>
            </a:r>
          </a:p>
          <a:p>
            <a:pPr lvl="1"/>
            <a:r>
              <a:rPr lang="en-GB" dirty="0"/>
              <a:t>Development of electronic parts and applications</a:t>
            </a:r>
          </a:p>
          <a:p>
            <a:pPr lvl="1"/>
            <a:r>
              <a:rPr lang="en-GB" dirty="0"/>
              <a:t>CHIP manufacturing and packaging</a:t>
            </a:r>
          </a:p>
          <a:p>
            <a:pPr lvl="1"/>
            <a:r>
              <a:rPr lang="en-GB" dirty="0"/>
              <a:t>CHIPLET manufacturing</a:t>
            </a:r>
          </a:p>
          <a:p>
            <a:pPr lvl="1"/>
            <a:r>
              <a:rPr lang="en-GB" dirty="0"/>
              <a:t>PCB production</a:t>
            </a:r>
          </a:p>
          <a:p>
            <a:pPr lvl="1"/>
            <a:r>
              <a:rPr lang="en-GB" dirty="0"/>
              <a:t>PCBA production</a:t>
            </a:r>
          </a:p>
          <a:p>
            <a:r>
              <a:rPr lang="en-GB" dirty="0"/>
              <a:t>Up to what level to invest/subsidise</a:t>
            </a:r>
          </a:p>
        </p:txBody>
      </p:sp>
    </p:spTree>
    <p:extLst>
      <p:ext uri="{BB962C8B-B14F-4D97-AF65-F5344CB8AC3E}">
        <p14:creationId xmlns:p14="http://schemas.microsoft.com/office/powerpoint/2010/main" val="138037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D5662-E0D2-DE1E-171D-17B5A06186C1}"/>
              </a:ext>
            </a:extLst>
          </p:cNvPr>
          <p:cNvPicPr>
            <a:picLocks noChangeAspect="1"/>
          </p:cNvPicPr>
          <p:nvPr/>
        </p:nvPicPr>
        <p:blipFill>
          <a:blip r:embed="rId3"/>
          <a:stretch>
            <a:fillRect/>
          </a:stretch>
        </p:blipFill>
        <p:spPr>
          <a:xfrm>
            <a:off x="179512" y="267494"/>
            <a:ext cx="8051307" cy="4157360"/>
          </a:xfrm>
          <a:prstGeom prst="rect">
            <a:avLst/>
          </a:prstGeom>
        </p:spPr>
      </p:pic>
      <p:sp>
        <p:nvSpPr>
          <p:cNvPr id="3" name="TextBox 2">
            <a:extLst>
              <a:ext uri="{FF2B5EF4-FFF2-40B4-BE49-F238E27FC236}">
                <a16:creationId xmlns:a16="http://schemas.microsoft.com/office/drawing/2014/main" id="{E4507564-AA36-33B1-59F9-E7F014167087}"/>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spTree>
    <p:extLst>
      <p:ext uri="{BB962C8B-B14F-4D97-AF65-F5344CB8AC3E}">
        <p14:creationId xmlns:p14="http://schemas.microsoft.com/office/powerpoint/2010/main" val="3545661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24423-0FA8-5B2A-F8B5-CCAC25EE8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D1AA2-8F8B-AF48-D9C0-57815632783C}"/>
              </a:ext>
            </a:extLst>
          </p:cNvPr>
          <p:cNvSpPr>
            <a:spLocks noGrp="1"/>
          </p:cNvSpPr>
          <p:nvPr>
            <p:ph type="title"/>
          </p:nvPr>
        </p:nvSpPr>
        <p:spPr/>
        <p:txBody>
          <a:bodyPr/>
          <a:lstStyle/>
          <a:p>
            <a:r>
              <a:rPr lang="en-GB" dirty="0"/>
              <a:t>What does it mean for you?</a:t>
            </a:r>
          </a:p>
        </p:txBody>
      </p:sp>
      <p:sp>
        <p:nvSpPr>
          <p:cNvPr id="3" name="Content Placeholder 2">
            <a:extLst>
              <a:ext uri="{FF2B5EF4-FFF2-40B4-BE49-F238E27FC236}">
                <a16:creationId xmlns:a16="http://schemas.microsoft.com/office/drawing/2014/main" id="{B1F3F211-5A18-EACF-02CC-83CC44BDAC52}"/>
              </a:ext>
            </a:extLst>
          </p:cNvPr>
          <p:cNvSpPr>
            <a:spLocks noGrp="1"/>
          </p:cNvSpPr>
          <p:nvPr>
            <p:ph idx="1"/>
          </p:nvPr>
        </p:nvSpPr>
        <p:spPr>
          <a:xfrm>
            <a:off x="457200" y="1275607"/>
            <a:ext cx="8507288" cy="3319016"/>
          </a:xfrm>
        </p:spPr>
        <p:txBody>
          <a:bodyPr/>
          <a:lstStyle/>
          <a:p>
            <a:r>
              <a:rPr lang="en-GB" dirty="0"/>
              <a:t>Study hard, you are in the right course</a:t>
            </a:r>
            <a:br>
              <a:rPr lang="en-GB" dirty="0"/>
            </a:br>
            <a:endParaRPr lang="en-GB" dirty="0"/>
          </a:p>
          <a:p>
            <a:r>
              <a:rPr lang="en-GB" dirty="0"/>
              <a:t>Many jobs available in electronics</a:t>
            </a:r>
            <a:br>
              <a:rPr lang="en-GB" dirty="0"/>
            </a:br>
            <a:endParaRPr lang="en-GB" dirty="0"/>
          </a:p>
          <a:p>
            <a:r>
              <a:rPr lang="en-GB" dirty="0"/>
              <a:t>Buy smart and support our EU industry</a:t>
            </a:r>
          </a:p>
        </p:txBody>
      </p:sp>
    </p:spTree>
    <p:extLst>
      <p:ext uri="{BB962C8B-B14F-4D97-AF65-F5344CB8AC3E}">
        <p14:creationId xmlns:p14="http://schemas.microsoft.com/office/powerpoint/2010/main" val="3337192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C9F88-0453-97E5-C36D-7A6A1C049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C9ECB-A12C-E309-A6DC-A881067A9984}"/>
              </a:ext>
            </a:extLst>
          </p:cNvPr>
          <p:cNvSpPr>
            <a:spLocks noGrp="1"/>
          </p:cNvSpPr>
          <p:nvPr>
            <p:ph type="title"/>
          </p:nvPr>
        </p:nvSpPr>
        <p:spPr/>
        <p:txBody>
          <a:bodyPr/>
          <a:lstStyle/>
          <a:p>
            <a:r>
              <a:rPr lang="en-GB" dirty="0"/>
              <a:t>European Circular Economy</a:t>
            </a:r>
          </a:p>
        </p:txBody>
      </p:sp>
      <p:sp>
        <p:nvSpPr>
          <p:cNvPr id="4" name="Text Placeholder 3">
            <a:extLst>
              <a:ext uri="{FF2B5EF4-FFF2-40B4-BE49-F238E27FC236}">
                <a16:creationId xmlns:a16="http://schemas.microsoft.com/office/drawing/2014/main" id="{9AD3CE90-C4CA-4AC6-E8CE-A64400D61B08}"/>
              </a:ext>
            </a:extLst>
          </p:cNvPr>
          <p:cNvSpPr>
            <a:spLocks noGrp="1"/>
          </p:cNvSpPr>
          <p:nvPr>
            <p:ph type="body" sz="half" idx="2"/>
          </p:nvPr>
        </p:nvSpPr>
        <p:spPr>
          <a:xfrm>
            <a:off x="1792288" y="4025503"/>
            <a:ext cx="6164088" cy="603647"/>
          </a:xfrm>
        </p:spPr>
        <p:txBody>
          <a:bodyPr>
            <a:normAutofit fontScale="77500" lnSpcReduction="20000"/>
          </a:bodyPr>
          <a:lstStyle/>
          <a:p>
            <a:r>
              <a:rPr lang="en-GB" dirty="0"/>
              <a:t>Recycled fabric</a:t>
            </a:r>
          </a:p>
          <a:p>
            <a:endParaRPr lang="en-GB" dirty="0"/>
          </a:p>
          <a:p>
            <a:r>
              <a:rPr lang="en-GB" dirty="0"/>
              <a:t>Nice movie made by the EU parliament: </a:t>
            </a:r>
            <a:r>
              <a:rPr lang="en-GB" dirty="0">
                <a:hlinkClick r:id="rId2"/>
              </a:rPr>
              <a:t>https://</a:t>
            </a:r>
            <a:r>
              <a:rPr lang="en-GB" dirty="0" err="1">
                <a:hlinkClick r:id="rId2"/>
              </a:rPr>
              <a:t>multimedia.europarl.europa.eu</a:t>
            </a:r>
            <a:r>
              <a:rPr lang="en-GB" dirty="0">
                <a:hlinkClick r:id="rId2"/>
              </a:rPr>
              <a:t>/</a:t>
            </a:r>
            <a:r>
              <a:rPr lang="en-GB" dirty="0" err="1">
                <a:hlinkClick r:id="rId2"/>
              </a:rPr>
              <a:t>en</a:t>
            </a:r>
            <a:r>
              <a:rPr lang="en-GB" dirty="0">
                <a:hlinkClick r:id="rId2"/>
              </a:rPr>
              <a:t>/video/v_V007-0034</a:t>
            </a:r>
            <a:endParaRPr lang="en-GB" dirty="0"/>
          </a:p>
        </p:txBody>
      </p:sp>
      <p:pic>
        <p:nvPicPr>
          <p:cNvPr id="8" name="Picture Placeholder 7" descr="A stack of clothes with a tag&#10;&#10;Description automatically generated">
            <a:extLst>
              <a:ext uri="{FF2B5EF4-FFF2-40B4-BE49-F238E27FC236}">
                <a16:creationId xmlns:a16="http://schemas.microsoft.com/office/drawing/2014/main" id="{354F9E94-D7AF-76D3-6257-ED7FC8925AE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218" b="7218"/>
          <a:stretch>
            <a:fillRect/>
          </a:stretch>
        </p:blipFill>
        <p:spPr/>
      </p:pic>
    </p:spTree>
    <p:extLst>
      <p:ext uri="{BB962C8B-B14F-4D97-AF65-F5344CB8AC3E}">
        <p14:creationId xmlns:p14="http://schemas.microsoft.com/office/powerpoint/2010/main" val="2525573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645A41-3AD8-D300-4AB8-7011E0B1055E}"/>
              </a:ext>
            </a:extLst>
          </p:cNvPr>
          <p:cNvPicPr>
            <a:picLocks noChangeAspect="1"/>
          </p:cNvPicPr>
          <p:nvPr/>
        </p:nvPicPr>
        <p:blipFill>
          <a:blip r:embed="rId2"/>
          <a:stretch>
            <a:fillRect/>
          </a:stretch>
        </p:blipFill>
        <p:spPr>
          <a:xfrm>
            <a:off x="1568450" y="12700"/>
            <a:ext cx="6007100" cy="5118100"/>
          </a:xfrm>
          <a:prstGeom prst="rect">
            <a:avLst/>
          </a:prstGeom>
        </p:spPr>
      </p:pic>
    </p:spTree>
    <p:extLst>
      <p:ext uri="{BB962C8B-B14F-4D97-AF65-F5344CB8AC3E}">
        <p14:creationId xmlns:p14="http://schemas.microsoft.com/office/powerpoint/2010/main" val="618456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CD66-E7F9-8C76-CB3C-238FA43A16F9}"/>
              </a:ext>
            </a:extLst>
          </p:cNvPr>
          <p:cNvSpPr>
            <a:spLocks noGrp="1"/>
          </p:cNvSpPr>
          <p:nvPr>
            <p:ph type="title"/>
          </p:nvPr>
        </p:nvSpPr>
        <p:spPr>
          <a:xfrm>
            <a:off x="457200" y="205979"/>
            <a:ext cx="8229600" cy="857250"/>
          </a:xfrm>
        </p:spPr>
        <p:txBody>
          <a:bodyPr>
            <a:noAutofit/>
          </a:bodyPr>
          <a:lstStyle/>
          <a:p>
            <a:r>
              <a:rPr lang="en-GB" sz="3600" b="0" i="0" dirty="0">
                <a:effectLst/>
                <a:latin typeface="Georgia" panose="02040502050405020303" pitchFamily="18" charset="0"/>
              </a:rPr>
              <a:t>The EU circular economy action plan</a:t>
            </a:r>
            <a:endParaRPr lang="en-GB" sz="3600" dirty="0"/>
          </a:p>
        </p:txBody>
      </p:sp>
      <p:sp>
        <p:nvSpPr>
          <p:cNvPr id="3" name="Content Placeholder 2">
            <a:extLst>
              <a:ext uri="{FF2B5EF4-FFF2-40B4-BE49-F238E27FC236}">
                <a16:creationId xmlns:a16="http://schemas.microsoft.com/office/drawing/2014/main" id="{8ABF9B50-ABE8-6EBA-DE13-55CC3AE2DA8E}"/>
              </a:ext>
            </a:extLst>
          </p:cNvPr>
          <p:cNvSpPr>
            <a:spLocks noGrp="1"/>
          </p:cNvSpPr>
          <p:nvPr>
            <p:ph idx="1"/>
          </p:nvPr>
        </p:nvSpPr>
        <p:spPr/>
        <p:txBody>
          <a:bodyPr>
            <a:normAutofit lnSpcReduction="10000"/>
          </a:bodyPr>
          <a:lstStyle/>
          <a:p>
            <a:pPr algn="l" fontAlgn="ctr"/>
            <a:r>
              <a:rPr lang="en-GB" sz="1400" b="0" i="0" dirty="0">
                <a:effectLst/>
              </a:rPr>
              <a:t>In line with EU’s </a:t>
            </a:r>
            <a:r>
              <a:rPr lang="en-GB" sz="1400" b="0" i="0" u="sng" dirty="0">
                <a:effectLst/>
                <a:hlinkClick r:id="rId3">
                  <a:extLst>
                    <a:ext uri="{A12FA001-AC4F-418D-AE19-62706E023703}">
                      <ahyp:hlinkClr xmlns:ahyp="http://schemas.microsoft.com/office/drawing/2018/hyperlinkcolor" val="tx"/>
                    </a:ext>
                  </a:extLst>
                </a:hlinkClick>
              </a:rPr>
              <a:t>2050 climate neutraility goal</a:t>
            </a:r>
            <a:r>
              <a:rPr lang="en-GB" sz="1400" b="0" i="0" dirty="0">
                <a:effectLst/>
              </a:rPr>
              <a:t> under the </a:t>
            </a:r>
            <a:r>
              <a:rPr lang="en-GB" sz="1400" b="0" i="0" u="sng" dirty="0">
                <a:effectLst/>
                <a:hlinkClick r:id="rId4">
                  <a:extLst>
                    <a:ext uri="{A12FA001-AC4F-418D-AE19-62706E023703}">
                      <ahyp:hlinkClr xmlns:ahyp="http://schemas.microsoft.com/office/drawing/2018/hyperlinkcolor" val="tx"/>
                    </a:ext>
                  </a:extLst>
                </a:hlinkClick>
              </a:rPr>
              <a:t>Green Deal</a:t>
            </a:r>
            <a:r>
              <a:rPr lang="en-GB" sz="1400" b="0" i="0" dirty="0">
                <a:effectLst/>
              </a:rPr>
              <a:t>, the European Commission proposed in March 2022 </a:t>
            </a:r>
            <a:r>
              <a:rPr lang="en-GB" sz="1400" b="0" i="0" u="sng" dirty="0">
                <a:effectLst/>
                <a:hlinkClick r:id="rId5">
                  <a:extLst>
                    <a:ext uri="{A12FA001-AC4F-418D-AE19-62706E023703}">
                      <ahyp:hlinkClr xmlns:ahyp="http://schemas.microsoft.com/office/drawing/2018/hyperlinkcolor" val="tx"/>
                    </a:ext>
                  </a:extLst>
                </a:hlinkClick>
              </a:rPr>
              <a:t>the first package of measures</a:t>
            </a:r>
            <a:r>
              <a:rPr lang="en-GB" sz="1400" b="0" i="0" dirty="0">
                <a:effectLst/>
              </a:rPr>
              <a:t> to speed up transition towards a circular economy, as announced in the </a:t>
            </a:r>
            <a:r>
              <a:rPr lang="en-GB" sz="1400" b="0" i="0" u="sng" dirty="0">
                <a:effectLst/>
                <a:hlinkClick r:id="rId6">
                  <a:extLst>
                    <a:ext uri="{A12FA001-AC4F-418D-AE19-62706E023703}">
                      <ahyp:hlinkClr xmlns:ahyp="http://schemas.microsoft.com/office/drawing/2018/hyperlinkcolor" val="tx"/>
                    </a:ext>
                  </a:extLst>
                </a:hlinkClick>
              </a:rPr>
              <a:t>Circular Economy Action Plan</a:t>
            </a:r>
            <a:r>
              <a:rPr lang="en-GB" sz="1400" b="0" i="0" dirty="0">
                <a:effectLst/>
              </a:rPr>
              <a:t>. The proposals include boosting sustainable products, empowering consumers for the green transition, the review of the construction product regulation, as well as a strategy on sustainable textiles.</a:t>
            </a:r>
            <a:br>
              <a:rPr lang="en-GB" sz="1400" b="0" i="0" dirty="0">
                <a:effectLst/>
              </a:rPr>
            </a:br>
            <a:endParaRPr lang="en-GB" sz="1400" b="0" i="0" dirty="0">
              <a:effectLst/>
            </a:endParaRPr>
          </a:p>
          <a:p>
            <a:pPr algn="l" fontAlgn="ctr"/>
            <a:r>
              <a:rPr lang="en-GB" sz="1400" b="0" i="0" dirty="0">
                <a:effectLst/>
              </a:rPr>
              <a:t>In November 2022, the European Commission proposed </a:t>
            </a:r>
            <a:r>
              <a:rPr lang="en-GB" sz="1400" b="0" i="0" u="sng" dirty="0">
                <a:effectLst/>
                <a:hlinkClick r:id="rId7">
                  <a:extLst>
                    <a:ext uri="{A12FA001-AC4F-418D-AE19-62706E023703}">
                      <ahyp:hlinkClr xmlns:ahyp="http://schemas.microsoft.com/office/drawing/2018/hyperlinkcolor" val="tx"/>
                    </a:ext>
                  </a:extLst>
                </a:hlinkClick>
              </a:rPr>
              <a:t>new EU-wide rules on packaging</a:t>
            </a:r>
            <a:r>
              <a:rPr lang="en-GB" sz="1400" b="0" i="0" dirty="0">
                <a:effectLst/>
              </a:rPr>
              <a:t>. It includes proposals to improve packaging design, such as clear labelling, to promote reuse and recycling. It also calls for a transition to bio-based, biodegradable, and compostable plastics.</a:t>
            </a:r>
            <a:br>
              <a:rPr lang="en-GB" sz="1400" b="0" i="0" dirty="0">
                <a:effectLst/>
              </a:rPr>
            </a:br>
            <a:endParaRPr lang="en-GB" sz="1400" b="0" i="0" dirty="0">
              <a:effectLst/>
            </a:endParaRPr>
          </a:p>
          <a:p>
            <a:pPr algn="l" fontAlgn="ctr"/>
            <a:r>
              <a:rPr lang="en-GB" sz="1400" b="0" i="0" dirty="0">
                <a:effectLst/>
              </a:rPr>
              <a:t>The Parliament called for tighter recycling rules and </a:t>
            </a:r>
            <a:r>
              <a:rPr lang="en-GB" sz="1400" b="0" i="0" u="sng" dirty="0">
                <a:effectLst/>
                <a:hlinkClick r:id="rId8">
                  <a:extLst>
                    <a:ext uri="{A12FA001-AC4F-418D-AE19-62706E023703}">
                      <ahyp:hlinkClr xmlns:ahyp="http://schemas.microsoft.com/office/drawing/2018/hyperlinkcolor" val="tx"/>
                    </a:ext>
                  </a:extLst>
                </a:hlinkClick>
              </a:rPr>
              <a:t>binding 2030 targets for materials use and consumption</a:t>
            </a:r>
            <a:r>
              <a:rPr lang="en-GB" sz="1400" b="0" i="0" dirty="0">
                <a:effectLst/>
              </a:rPr>
              <a:t> in a resolution adopted on 9 February 2021.</a:t>
            </a:r>
            <a:br>
              <a:rPr lang="en-GB" sz="1400" b="0" i="0" dirty="0">
                <a:effectLst/>
              </a:rPr>
            </a:br>
            <a:endParaRPr lang="en-GB" sz="1400" b="0" i="0" dirty="0">
              <a:effectLst/>
            </a:endParaRPr>
          </a:p>
          <a:p>
            <a:pPr algn="l" fontAlgn="ctr"/>
            <a:r>
              <a:rPr lang="en-GB" sz="1400" b="0" i="0" dirty="0">
                <a:effectLst/>
              </a:rPr>
              <a:t>In October 2022, Parliament approved a </a:t>
            </a:r>
            <a:r>
              <a:rPr lang="en-GB" sz="1400" b="0" i="0" u="sng" dirty="0">
                <a:effectLst/>
                <a:hlinkClick r:id="rId9">
                  <a:extLst>
                    <a:ext uri="{A12FA001-AC4F-418D-AE19-62706E023703}">
                      <ahyp:hlinkClr xmlns:ahyp="http://schemas.microsoft.com/office/drawing/2018/hyperlinkcolor" val="tx"/>
                    </a:ext>
                  </a:extLst>
                </a:hlinkClick>
              </a:rPr>
              <a:t>revision of rules on persistent organic pollutants</a:t>
            </a:r>
            <a:r>
              <a:rPr lang="en-GB" sz="1400" b="0" i="0" dirty="0">
                <a:effectLst/>
              </a:rPr>
              <a:t> (POPs) to reduce the amount of dangerous chemicals in waste and production processes. The new rules will introduce stricter limits, ban certain chemicals and keep pollutants away from recycling.</a:t>
            </a:r>
          </a:p>
        </p:txBody>
      </p:sp>
    </p:spTree>
    <p:extLst>
      <p:ext uri="{BB962C8B-B14F-4D97-AF65-F5344CB8AC3E}">
        <p14:creationId xmlns:p14="http://schemas.microsoft.com/office/powerpoint/2010/main" val="2189342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427BF6-6CD7-65B4-8947-F3110EC4CD0E}"/>
              </a:ext>
            </a:extLst>
          </p:cNvPr>
          <p:cNvPicPr>
            <a:picLocks noChangeAspect="1"/>
          </p:cNvPicPr>
          <p:nvPr/>
        </p:nvPicPr>
        <p:blipFill>
          <a:blip r:embed="rId2"/>
          <a:stretch>
            <a:fillRect/>
          </a:stretch>
        </p:blipFill>
        <p:spPr>
          <a:xfrm>
            <a:off x="1469484" y="0"/>
            <a:ext cx="6205031" cy="5143500"/>
          </a:xfrm>
          <a:prstGeom prst="rect">
            <a:avLst/>
          </a:prstGeom>
        </p:spPr>
      </p:pic>
    </p:spTree>
    <p:extLst>
      <p:ext uri="{BB962C8B-B14F-4D97-AF65-F5344CB8AC3E}">
        <p14:creationId xmlns:p14="http://schemas.microsoft.com/office/powerpoint/2010/main" val="2071178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B5B63-D7A0-DDD5-9FB0-C8F4216D1E27}"/>
              </a:ext>
            </a:extLst>
          </p:cNvPr>
          <p:cNvPicPr>
            <a:picLocks noChangeAspect="1"/>
          </p:cNvPicPr>
          <p:nvPr/>
        </p:nvPicPr>
        <p:blipFill>
          <a:blip r:embed="rId3"/>
          <a:stretch>
            <a:fillRect/>
          </a:stretch>
        </p:blipFill>
        <p:spPr>
          <a:xfrm>
            <a:off x="-20464" y="8260"/>
            <a:ext cx="4111360" cy="5143500"/>
          </a:xfrm>
          <a:prstGeom prst="rect">
            <a:avLst/>
          </a:prstGeom>
        </p:spPr>
      </p:pic>
      <p:sp>
        <p:nvSpPr>
          <p:cNvPr id="3" name="Content Placeholder 2">
            <a:extLst>
              <a:ext uri="{FF2B5EF4-FFF2-40B4-BE49-F238E27FC236}">
                <a16:creationId xmlns:a16="http://schemas.microsoft.com/office/drawing/2014/main" id="{8BCBF5C6-F295-040B-5357-B04B80C838EE}"/>
              </a:ext>
            </a:extLst>
          </p:cNvPr>
          <p:cNvSpPr txBox="1">
            <a:spLocks/>
          </p:cNvSpPr>
          <p:nvPr/>
        </p:nvSpPr>
        <p:spPr>
          <a:xfrm>
            <a:off x="4355976" y="411510"/>
            <a:ext cx="4330824" cy="4392489"/>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fontAlgn="ctr"/>
            <a:r>
              <a:rPr lang="en-GB" b="0" i="0" dirty="0">
                <a:effectLst/>
              </a:rPr>
              <a:t>Recycling practices vary among EU countries. In 2017, Croatia recycled 81% of all electronic and electrical waste, while in Malta, the figure was 21%.</a:t>
            </a:r>
            <a:br>
              <a:rPr lang="en-GB" b="0" i="0" dirty="0">
                <a:effectLst/>
              </a:rPr>
            </a:br>
            <a:endParaRPr lang="en-GB" b="0" i="0" dirty="0">
              <a:effectLst/>
            </a:endParaRPr>
          </a:p>
          <a:p>
            <a:pPr algn="l" fontAlgn="ctr"/>
            <a:r>
              <a:rPr lang="en-GB" b="0" i="0" dirty="0">
                <a:effectLst/>
              </a:rPr>
              <a:t>In 2020, </a:t>
            </a:r>
            <a:r>
              <a:rPr lang="en-GB" b="0" i="0" u="sng" dirty="0">
                <a:effectLst/>
                <a:hlinkClick r:id="rId4">
                  <a:extLst>
                    <a:ext uri="{A12FA001-AC4F-418D-AE19-62706E023703}">
                      <ahyp:hlinkClr xmlns:ahyp="http://schemas.microsoft.com/office/drawing/2018/hyperlinkcolor" val="tx"/>
                    </a:ext>
                  </a:extLst>
                </a:hlinkClick>
              </a:rPr>
              <a:t>10.3 kilos of electrical and electronic equipment waste were collected</a:t>
            </a:r>
            <a:r>
              <a:rPr lang="en-GB" b="0" i="0" dirty="0">
                <a:effectLst/>
              </a:rPr>
              <a:t> per inhabitant in the EU.</a:t>
            </a:r>
          </a:p>
        </p:txBody>
      </p:sp>
    </p:spTree>
    <p:extLst>
      <p:ext uri="{BB962C8B-B14F-4D97-AF65-F5344CB8AC3E}">
        <p14:creationId xmlns:p14="http://schemas.microsoft.com/office/powerpoint/2010/main" val="3363533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88368-ACFA-A085-8F37-F82DAAB3D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F215F-8A21-F7EC-7898-33B4E16555AE}"/>
              </a:ext>
            </a:extLst>
          </p:cNvPr>
          <p:cNvSpPr>
            <a:spLocks noGrp="1"/>
          </p:cNvSpPr>
          <p:nvPr>
            <p:ph type="title"/>
          </p:nvPr>
        </p:nvSpPr>
        <p:spPr>
          <a:xfrm>
            <a:off x="457200" y="195486"/>
            <a:ext cx="8229600" cy="857250"/>
          </a:xfrm>
        </p:spPr>
        <p:txBody>
          <a:bodyPr>
            <a:noAutofit/>
          </a:bodyPr>
          <a:lstStyle/>
          <a:p>
            <a:pPr algn="l" fontAlgn="base"/>
            <a:r>
              <a:rPr lang="en-GB" sz="3600" b="0" i="0" dirty="0">
                <a:solidFill>
                  <a:srgbClr val="1E1E1F"/>
                </a:solidFill>
                <a:effectLst/>
                <a:latin typeface="+mn-lt"/>
              </a:rPr>
              <a:t>What is the EU doing do reduce e-waste?</a:t>
            </a:r>
          </a:p>
        </p:txBody>
      </p:sp>
      <p:sp>
        <p:nvSpPr>
          <p:cNvPr id="3" name="Content Placeholder 2">
            <a:extLst>
              <a:ext uri="{FF2B5EF4-FFF2-40B4-BE49-F238E27FC236}">
                <a16:creationId xmlns:a16="http://schemas.microsoft.com/office/drawing/2014/main" id="{75737F1B-3452-8D84-A9C3-E5C5F23ADCB2}"/>
              </a:ext>
            </a:extLst>
          </p:cNvPr>
          <p:cNvSpPr>
            <a:spLocks noGrp="1"/>
          </p:cNvSpPr>
          <p:nvPr>
            <p:ph idx="1"/>
          </p:nvPr>
        </p:nvSpPr>
        <p:spPr>
          <a:xfrm>
            <a:off x="457200" y="1200150"/>
            <a:ext cx="8229600" cy="3675855"/>
          </a:xfrm>
        </p:spPr>
        <p:txBody>
          <a:bodyPr>
            <a:normAutofit fontScale="92500" lnSpcReduction="10000"/>
          </a:bodyPr>
          <a:lstStyle/>
          <a:p>
            <a:pPr algn="l" fontAlgn="ctr"/>
            <a:r>
              <a:rPr lang="en-GB" sz="1800" b="0" i="0" dirty="0">
                <a:effectLst/>
              </a:rPr>
              <a:t>In March 2020, the European Commission presented a new  circular economy action plan that has as one of its priorities the reduction of electronic and electrical waste. The proposal specifically outlined immediate goals like creating the </a:t>
            </a:r>
            <a:r>
              <a:rPr lang="en-GB" sz="1800" b="0" i="0" u="sng" dirty="0">
                <a:effectLst/>
                <a:hlinkClick r:id="rId3">
                  <a:extLst>
                    <a:ext uri="{A12FA001-AC4F-418D-AE19-62706E023703}">
                      <ahyp:hlinkClr xmlns:ahyp="http://schemas.microsoft.com/office/drawing/2018/hyperlinkcolor" val="tx"/>
                    </a:ext>
                  </a:extLst>
                </a:hlinkClick>
              </a:rPr>
              <a:t>right to repair</a:t>
            </a:r>
            <a:r>
              <a:rPr lang="en-GB" sz="1800" b="0" i="0" dirty="0">
                <a:effectLst/>
              </a:rPr>
              <a:t> and improving reusability in general, the introduction of a </a:t>
            </a:r>
            <a:r>
              <a:rPr lang="en-GB" sz="1800" b="0" i="0" u="sng" dirty="0">
                <a:effectLst/>
                <a:hlinkClick r:id="rId4">
                  <a:extLst>
                    <a:ext uri="{A12FA001-AC4F-418D-AE19-62706E023703}">
                      <ahyp:hlinkClr xmlns:ahyp="http://schemas.microsoft.com/office/drawing/2018/hyperlinkcolor" val="tx"/>
                    </a:ext>
                  </a:extLst>
                </a:hlinkClick>
              </a:rPr>
              <a:t>common charger</a:t>
            </a:r>
            <a:r>
              <a:rPr lang="en-GB" sz="1800" b="0" i="0" dirty="0">
                <a:effectLst/>
              </a:rPr>
              <a:t> and establishing a rewards system to encourage recycling electronics.</a:t>
            </a:r>
            <a:br>
              <a:rPr lang="en-GB" sz="1800" b="0" i="0" dirty="0">
                <a:effectLst/>
              </a:rPr>
            </a:br>
            <a:endParaRPr lang="en-GB" sz="1800" b="0" i="0" dirty="0">
              <a:effectLst/>
            </a:endParaRPr>
          </a:p>
          <a:p>
            <a:pPr algn="l" fontAlgn="ctr"/>
            <a:r>
              <a:rPr lang="en-GB" sz="1800" b="0" i="0" u="sng" dirty="0">
                <a:effectLst/>
                <a:hlinkClick r:id="rId5">
                  <a:extLst>
                    <a:ext uri="{A12FA001-AC4F-418D-AE19-62706E023703}">
                      <ahyp:hlinkClr xmlns:ahyp="http://schemas.microsoft.com/office/drawing/2018/hyperlinkcolor" val="tx"/>
                    </a:ext>
                  </a:extLst>
                </a:hlinkClick>
              </a:rPr>
              <a:t>USB Type-C will become the common charger for most electronic devices in the EU</a:t>
            </a:r>
            <a:r>
              <a:rPr lang="en-GB" sz="1800" b="0" i="0" dirty="0">
                <a:effectLst/>
              </a:rPr>
              <a:t> by the end of 2024. Laptops will have to be equipped with a USB Type-C port by 28 April 2026.</a:t>
            </a:r>
            <a:br>
              <a:rPr lang="en-GB" sz="1800" b="0" i="0" dirty="0">
                <a:effectLst/>
              </a:rPr>
            </a:br>
            <a:endParaRPr lang="en-GB" sz="1800" b="0" i="0" dirty="0">
              <a:effectLst/>
            </a:endParaRPr>
          </a:p>
          <a:p>
            <a:pPr algn="l" fontAlgn="ctr"/>
            <a:r>
              <a:rPr lang="en-GB" sz="1800" b="0" i="0" dirty="0">
                <a:effectLst/>
              </a:rPr>
              <a:t>In March 2023, the </a:t>
            </a:r>
            <a:r>
              <a:rPr lang="en-GB" sz="1800" b="0" i="0" u="sng" dirty="0">
                <a:effectLst/>
                <a:hlinkClick r:id="rId6">
                  <a:extLst>
                    <a:ext uri="{A12FA001-AC4F-418D-AE19-62706E023703}">
                      <ahyp:hlinkClr xmlns:ahyp="http://schemas.microsoft.com/office/drawing/2018/hyperlinkcolor" val="tx"/>
                    </a:ext>
                  </a:extLst>
                </a:hlinkClick>
              </a:rPr>
              <a:t>Commission presented a new proposal to promote repairing and reusing goods</a:t>
            </a:r>
            <a:r>
              <a:rPr lang="en-GB" sz="1800" b="0" i="0" dirty="0">
                <a:effectLst/>
              </a:rPr>
              <a:t>. Within the legal guarantee It would require sellers to repair products unless it is cheaper to replace them. Beyond the guarantee, it would provide rights to make repairs </a:t>
            </a:r>
            <a:r>
              <a:rPr lang="en-GB" sz="1800" b="1" i="0" dirty="0">
                <a:effectLst/>
              </a:rPr>
              <a:t>easier and cheaper</a:t>
            </a:r>
            <a:r>
              <a:rPr lang="en-GB" sz="1800" b="0" i="0" dirty="0">
                <a:effectLst/>
              </a:rPr>
              <a:t>.</a:t>
            </a:r>
            <a:endParaRPr lang="en-GB" b="0" i="0" dirty="0">
              <a:effectLst/>
            </a:endParaRPr>
          </a:p>
        </p:txBody>
      </p:sp>
    </p:spTree>
    <p:extLst>
      <p:ext uri="{BB962C8B-B14F-4D97-AF65-F5344CB8AC3E}">
        <p14:creationId xmlns:p14="http://schemas.microsoft.com/office/powerpoint/2010/main" val="2525995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7D18E-DABD-B87E-ED7C-04827E55F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943D4-9329-242F-0749-F13E00FC1B57}"/>
              </a:ext>
            </a:extLst>
          </p:cNvPr>
          <p:cNvSpPr>
            <a:spLocks noGrp="1"/>
          </p:cNvSpPr>
          <p:nvPr>
            <p:ph type="title"/>
          </p:nvPr>
        </p:nvSpPr>
        <p:spPr/>
        <p:txBody>
          <a:bodyPr/>
          <a:lstStyle/>
          <a:p>
            <a:r>
              <a:rPr lang="en-GB" dirty="0"/>
              <a:t>What does it mean for you?</a:t>
            </a:r>
          </a:p>
        </p:txBody>
      </p:sp>
      <p:sp>
        <p:nvSpPr>
          <p:cNvPr id="3" name="Content Placeholder 2">
            <a:extLst>
              <a:ext uri="{FF2B5EF4-FFF2-40B4-BE49-F238E27FC236}">
                <a16:creationId xmlns:a16="http://schemas.microsoft.com/office/drawing/2014/main" id="{40C8B209-798F-4F6A-5630-F467B541719D}"/>
              </a:ext>
            </a:extLst>
          </p:cNvPr>
          <p:cNvSpPr>
            <a:spLocks noGrp="1"/>
          </p:cNvSpPr>
          <p:nvPr>
            <p:ph idx="1"/>
          </p:nvPr>
        </p:nvSpPr>
        <p:spPr>
          <a:xfrm>
            <a:off x="457200" y="1563637"/>
            <a:ext cx="8507288" cy="3030985"/>
          </a:xfrm>
        </p:spPr>
        <p:txBody>
          <a:bodyPr>
            <a:normAutofit lnSpcReduction="10000"/>
          </a:bodyPr>
          <a:lstStyle/>
          <a:p>
            <a:r>
              <a:rPr lang="en-GB" dirty="0"/>
              <a:t>You must develop products that are:</a:t>
            </a:r>
          </a:p>
          <a:p>
            <a:pPr lvl="1"/>
            <a:r>
              <a:rPr lang="en-GB" dirty="0"/>
              <a:t>Repairable</a:t>
            </a:r>
          </a:p>
          <a:p>
            <a:pPr lvl="1"/>
            <a:r>
              <a:rPr lang="en-GB" dirty="0"/>
              <a:t>Recyclable</a:t>
            </a:r>
            <a:br>
              <a:rPr lang="en-GB" dirty="0"/>
            </a:br>
            <a:endParaRPr lang="en-GB" dirty="0"/>
          </a:p>
          <a:p>
            <a:r>
              <a:rPr lang="en-GB" dirty="0"/>
              <a:t>Reduce your carbon footprint as much as possible</a:t>
            </a:r>
          </a:p>
        </p:txBody>
      </p:sp>
    </p:spTree>
    <p:extLst>
      <p:ext uri="{BB962C8B-B14F-4D97-AF65-F5344CB8AC3E}">
        <p14:creationId xmlns:p14="http://schemas.microsoft.com/office/powerpoint/2010/main" val="977021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CE47C-283E-0A22-ABC9-3AC67B43E7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F1A96-8879-637F-2F80-6B4AD793E726}"/>
              </a:ext>
            </a:extLst>
          </p:cNvPr>
          <p:cNvSpPr>
            <a:spLocks noGrp="1"/>
          </p:cNvSpPr>
          <p:nvPr>
            <p:ph type="title"/>
          </p:nvPr>
        </p:nvSpPr>
        <p:spPr/>
        <p:txBody>
          <a:bodyPr/>
          <a:lstStyle/>
          <a:p>
            <a:r>
              <a:rPr lang="en-GB" dirty="0"/>
              <a:t>Corporate Social Responsibility (CSR)</a:t>
            </a:r>
          </a:p>
        </p:txBody>
      </p:sp>
      <p:sp>
        <p:nvSpPr>
          <p:cNvPr id="4" name="Text Placeholder 3">
            <a:extLst>
              <a:ext uri="{FF2B5EF4-FFF2-40B4-BE49-F238E27FC236}">
                <a16:creationId xmlns:a16="http://schemas.microsoft.com/office/drawing/2014/main" id="{13E4FCD7-C02B-47F9-1991-361A8763A0EC}"/>
              </a:ext>
            </a:extLst>
          </p:cNvPr>
          <p:cNvSpPr>
            <a:spLocks noGrp="1"/>
          </p:cNvSpPr>
          <p:nvPr>
            <p:ph type="body" sz="half" idx="2"/>
          </p:nvPr>
        </p:nvSpPr>
        <p:spPr>
          <a:xfrm>
            <a:off x="1792288" y="4204096"/>
            <a:ext cx="6164088" cy="425054"/>
          </a:xfrm>
        </p:spPr>
        <p:txBody>
          <a:bodyPr>
            <a:normAutofit/>
          </a:bodyPr>
          <a:lstStyle/>
          <a:p>
            <a:pPr algn="l"/>
            <a:r>
              <a:rPr lang="en-GB" i="0" dirty="0">
                <a:solidFill>
                  <a:srgbClr val="404040"/>
                </a:solidFill>
                <a:effectLst/>
                <a:latin typeface="arial" panose="020B0604020202020204" pitchFamily="34" charset="0"/>
              </a:rPr>
              <a:t>ESG (Environmental, Social and Corporate Governance)</a:t>
            </a:r>
          </a:p>
        </p:txBody>
      </p:sp>
      <p:pic>
        <p:nvPicPr>
          <p:cNvPr id="7" name="Picture Placeholder 6" descr="Words in a collage&#10;&#10;Description automatically generated">
            <a:extLst>
              <a:ext uri="{FF2B5EF4-FFF2-40B4-BE49-F238E27FC236}">
                <a16:creationId xmlns:a16="http://schemas.microsoft.com/office/drawing/2014/main" id="{B2E99309-895E-81B0-6D66-3CFF7D4E89B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128" r="7128"/>
          <a:stretch>
            <a:fillRect/>
          </a:stretch>
        </p:blipFill>
        <p:spPr/>
      </p:pic>
    </p:spTree>
    <p:extLst>
      <p:ext uri="{BB962C8B-B14F-4D97-AF65-F5344CB8AC3E}">
        <p14:creationId xmlns:p14="http://schemas.microsoft.com/office/powerpoint/2010/main" val="316562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EDF3-3572-7C8A-5313-D28663259C87}"/>
              </a:ext>
            </a:extLst>
          </p:cNvPr>
          <p:cNvSpPr>
            <a:spLocks noGrp="1"/>
          </p:cNvSpPr>
          <p:nvPr>
            <p:ph type="title"/>
          </p:nvPr>
        </p:nvSpPr>
        <p:spPr/>
        <p:txBody>
          <a:bodyPr/>
          <a:lstStyle/>
          <a:p>
            <a:r>
              <a:rPr lang="en-GB" dirty="0"/>
              <a:t>What does it mean for you?</a:t>
            </a:r>
          </a:p>
        </p:txBody>
      </p:sp>
      <p:sp>
        <p:nvSpPr>
          <p:cNvPr id="3" name="Content Placeholder 2">
            <a:extLst>
              <a:ext uri="{FF2B5EF4-FFF2-40B4-BE49-F238E27FC236}">
                <a16:creationId xmlns:a16="http://schemas.microsoft.com/office/drawing/2014/main" id="{0D18BE04-F909-3B77-7E42-B65A9ED99DC2}"/>
              </a:ext>
            </a:extLst>
          </p:cNvPr>
          <p:cNvSpPr>
            <a:spLocks noGrp="1"/>
          </p:cNvSpPr>
          <p:nvPr>
            <p:ph idx="1"/>
          </p:nvPr>
        </p:nvSpPr>
        <p:spPr>
          <a:xfrm>
            <a:off x="457200" y="1200151"/>
            <a:ext cx="8507288" cy="3394472"/>
          </a:xfrm>
        </p:spPr>
        <p:txBody>
          <a:bodyPr/>
          <a:lstStyle/>
          <a:p>
            <a:r>
              <a:rPr lang="en-GB" dirty="0"/>
              <a:t>Carbon footprint indication for products</a:t>
            </a:r>
            <a:br>
              <a:rPr lang="en-GB" dirty="0"/>
            </a:br>
            <a:endParaRPr lang="en-GB" dirty="0"/>
          </a:p>
          <a:p>
            <a:r>
              <a:rPr lang="en-GB" dirty="0"/>
              <a:t>CSR reporting (audited) for large companies from 01-01-2025</a:t>
            </a:r>
            <a:br>
              <a:rPr lang="en-GB" dirty="0"/>
            </a:br>
            <a:endParaRPr lang="en-GB" dirty="0"/>
          </a:p>
          <a:p>
            <a:r>
              <a:rPr lang="en-GB" dirty="0"/>
              <a:t>CSR reporting for all from 01-01-2026</a:t>
            </a:r>
          </a:p>
        </p:txBody>
      </p:sp>
    </p:spTree>
    <p:extLst>
      <p:ext uri="{BB962C8B-B14F-4D97-AF65-F5344CB8AC3E}">
        <p14:creationId xmlns:p14="http://schemas.microsoft.com/office/powerpoint/2010/main" val="71738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643DF-8B2E-D096-B1BE-A2DF5B99C2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EF769F-BF7E-CB8E-B352-115A25DFB880}"/>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4" name="Picture 3">
            <a:extLst>
              <a:ext uri="{FF2B5EF4-FFF2-40B4-BE49-F238E27FC236}">
                <a16:creationId xmlns:a16="http://schemas.microsoft.com/office/drawing/2014/main" id="{97B214F2-073A-2920-688E-6530A96BF233}"/>
              </a:ext>
            </a:extLst>
          </p:cNvPr>
          <p:cNvPicPr>
            <a:picLocks noChangeAspect="1"/>
          </p:cNvPicPr>
          <p:nvPr/>
        </p:nvPicPr>
        <p:blipFill>
          <a:blip r:embed="rId3"/>
          <a:stretch>
            <a:fillRect/>
          </a:stretch>
        </p:blipFill>
        <p:spPr>
          <a:xfrm>
            <a:off x="134159" y="195486"/>
            <a:ext cx="8033777" cy="4426525"/>
          </a:xfrm>
          <a:prstGeom prst="rect">
            <a:avLst/>
          </a:prstGeom>
        </p:spPr>
      </p:pic>
    </p:spTree>
    <p:extLst>
      <p:ext uri="{BB962C8B-B14F-4D97-AF65-F5344CB8AC3E}">
        <p14:creationId xmlns:p14="http://schemas.microsoft.com/office/powerpoint/2010/main" val="323497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A9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4CE0-91F3-2440-AD58-54DDCDCEEBA2}"/>
              </a:ext>
            </a:extLst>
          </p:cNvPr>
          <p:cNvSpPr>
            <a:spLocks noGrp="1"/>
          </p:cNvSpPr>
          <p:nvPr>
            <p:ph type="title"/>
          </p:nvPr>
        </p:nvSpPr>
        <p:spPr>
          <a:xfrm>
            <a:off x="107504" y="195486"/>
            <a:ext cx="8928992" cy="720080"/>
          </a:xfrm>
        </p:spPr>
        <p:txBody>
          <a:bodyPr>
            <a:noAutofit/>
          </a:bodyPr>
          <a:lstStyle/>
          <a:p>
            <a:r>
              <a:rPr lang="en-BE" sz="3200" b="1" dirty="0">
                <a:solidFill>
                  <a:schemeClr val="bg1"/>
                </a:solidFill>
              </a:rPr>
              <a:t>Eurocircuits an electronics engineer’s best friend !</a:t>
            </a:r>
            <a:endParaRPr lang="en-BE" sz="3200" dirty="0">
              <a:solidFill>
                <a:schemeClr val="bg1"/>
              </a:solidFill>
            </a:endParaRPr>
          </a:p>
        </p:txBody>
      </p:sp>
      <p:pic>
        <p:nvPicPr>
          <p:cNvPr id="5" name="Picture 4" descr="A picture containing text&#10;&#10;Description automatically generated">
            <a:extLst>
              <a:ext uri="{FF2B5EF4-FFF2-40B4-BE49-F238E27FC236}">
                <a16:creationId xmlns:a16="http://schemas.microsoft.com/office/drawing/2014/main" id="{EC36CBEB-9ECA-CD45-81E9-DBD88A488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4" y="792747"/>
            <a:ext cx="4226827" cy="3558006"/>
          </a:xfrm>
          <a:prstGeom prst="rect">
            <a:avLst/>
          </a:prstGeom>
        </p:spPr>
      </p:pic>
      <p:sp>
        <p:nvSpPr>
          <p:cNvPr id="6" name="Title 1">
            <a:extLst>
              <a:ext uri="{FF2B5EF4-FFF2-40B4-BE49-F238E27FC236}">
                <a16:creationId xmlns:a16="http://schemas.microsoft.com/office/drawing/2014/main" id="{7243DC16-0D50-2D44-866C-D49C6A9EA28F}"/>
              </a:ext>
            </a:extLst>
          </p:cNvPr>
          <p:cNvSpPr txBox="1">
            <a:spLocks/>
          </p:cNvSpPr>
          <p:nvPr/>
        </p:nvSpPr>
        <p:spPr>
          <a:xfrm>
            <a:off x="2316338" y="4011910"/>
            <a:ext cx="4226827"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E" sz="3600" b="1" dirty="0">
                <a:solidFill>
                  <a:schemeClr val="bg1"/>
                </a:solidFill>
              </a:rPr>
              <a:t>Thank you !</a:t>
            </a:r>
            <a:endParaRPr lang="en-BE" sz="3600" dirty="0">
              <a:solidFill>
                <a:schemeClr val="bg1"/>
              </a:solidFill>
            </a:endParaRPr>
          </a:p>
        </p:txBody>
      </p:sp>
    </p:spTree>
    <p:extLst>
      <p:ext uri="{BB962C8B-B14F-4D97-AF65-F5344CB8AC3E}">
        <p14:creationId xmlns:p14="http://schemas.microsoft.com/office/powerpoint/2010/main" val="11762995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A9F00"/>
        </a:solidFill>
        <a:effectLst/>
      </p:bgPr>
    </p:bg>
    <p:spTree>
      <p:nvGrpSpPr>
        <p:cNvPr id="1" name="">
          <a:extLst>
            <a:ext uri="{FF2B5EF4-FFF2-40B4-BE49-F238E27FC236}">
              <a16:creationId xmlns:a16="http://schemas.microsoft.com/office/drawing/2014/main" id="{7DA63A89-1C21-8249-D2D5-381F9A026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3604F-7EA2-0711-0E57-1F1A107011E7}"/>
              </a:ext>
            </a:extLst>
          </p:cNvPr>
          <p:cNvSpPr>
            <a:spLocks noGrp="1"/>
          </p:cNvSpPr>
          <p:nvPr>
            <p:ph type="title"/>
          </p:nvPr>
        </p:nvSpPr>
        <p:spPr>
          <a:xfrm>
            <a:off x="4139952" y="411510"/>
            <a:ext cx="4629586" cy="3672408"/>
          </a:xfrm>
        </p:spPr>
        <p:txBody>
          <a:bodyPr vert="horz" lIns="91440" tIns="45720" rIns="91440" bIns="45720" rtlCol="0" anchor="b">
            <a:normAutofit/>
          </a:bodyPr>
          <a:lstStyle/>
          <a:p>
            <a:pPr algn="r"/>
            <a:r>
              <a:rPr lang="en-GB" b="0" i="0" cap="all" dirty="0">
                <a:solidFill>
                  <a:schemeClr val="bg1"/>
                </a:solidFill>
                <a:effectLst/>
                <a:latin typeface="Roboto" panose="02000000000000000000" pitchFamily="2" charset="0"/>
              </a:rPr>
              <a:t>HAN 2023</a:t>
            </a:r>
            <a:br>
              <a:rPr lang="en-GB" b="0" i="0" cap="all" dirty="0">
                <a:solidFill>
                  <a:schemeClr val="bg1"/>
                </a:solidFill>
                <a:effectLst/>
                <a:latin typeface="Roboto" panose="02000000000000000000" pitchFamily="2" charset="0"/>
              </a:rPr>
            </a:br>
            <a:br>
              <a:rPr lang="en-GB" b="0" i="0" cap="all" dirty="0">
                <a:solidFill>
                  <a:schemeClr val="bg1"/>
                </a:solidFill>
                <a:effectLst/>
                <a:latin typeface="Roboto" panose="02000000000000000000" pitchFamily="2" charset="0"/>
              </a:rPr>
            </a:br>
            <a:r>
              <a:rPr lang="en-GB" b="0" i="0" cap="all" dirty="0">
                <a:solidFill>
                  <a:schemeClr val="bg1"/>
                </a:solidFill>
                <a:effectLst/>
                <a:latin typeface="Roboto" panose="02000000000000000000" pitchFamily="2" charset="0"/>
              </a:rPr>
              <a:t>Buy European</a:t>
            </a:r>
            <a:br>
              <a:rPr lang="en-GB" b="0" i="0" cap="all" dirty="0">
                <a:solidFill>
                  <a:schemeClr val="bg1"/>
                </a:solidFill>
                <a:effectLst/>
                <a:latin typeface="Roboto" panose="02000000000000000000" pitchFamily="2" charset="0"/>
              </a:rPr>
            </a:br>
            <a:br>
              <a:rPr lang="en-GB" b="0" i="0" cap="all" dirty="0">
                <a:solidFill>
                  <a:schemeClr val="bg1"/>
                </a:solidFill>
                <a:effectLst/>
                <a:latin typeface="Roboto" panose="02000000000000000000" pitchFamily="2" charset="0"/>
              </a:rPr>
            </a:br>
            <a:r>
              <a:rPr lang="en-GB" sz="3600" b="0" cap="all" dirty="0">
                <a:solidFill>
                  <a:schemeClr val="bg1"/>
                </a:solidFill>
                <a:effectLst/>
                <a:latin typeface="Roboto" panose="02000000000000000000" pitchFamily="2" charset="0"/>
              </a:rPr>
              <a:t>Dirk Stans</a:t>
            </a:r>
            <a:endParaRPr lang="en-GB" b="0" cap="all" dirty="0">
              <a:solidFill>
                <a:schemeClr val="bg1"/>
              </a:solidFill>
              <a:effectLst/>
              <a:latin typeface="Roboto" panose="02000000000000000000" pitchFamily="2" charset="0"/>
            </a:endParaRPr>
          </a:p>
        </p:txBody>
      </p:sp>
      <p:pic>
        <p:nvPicPr>
          <p:cNvPr id="8" name="Picture 7" descr="A person in a black shirt&#10;&#10;Description automatically generated">
            <a:extLst>
              <a:ext uri="{FF2B5EF4-FFF2-40B4-BE49-F238E27FC236}">
                <a16:creationId xmlns:a16="http://schemas.microsoft.com/office/drawing/2014/main" id="{1A0681BB-0999-3B8C-C9A1-DFD9EA530A70}"/>
              </a:ext>
            </a:extLst>
          </p:cNvPr>
          <p:cNvPicPr>
            <a:picLocks noChangeAspect="1"/>
          </p:cNvPicPr>
          <p:nvPr/>
        </p:nvPicPr>
        <p:blipFill rotWithShape="1">
          <a:blip r:embed="rId3">
            <a:extLst>
              <a:ext uri="{28A0092B-C50C-407E-A947-70E740481C1C}">
                <a14:useLocalDpi xmlns:a14="http://schemas.microsoft.com/office/drawing/2010/main" val="0"/>
              </a:ext>
            </a:extLst>
          </a:blip>
          <a:srcRect l="3204" r="8956" b="2"/>
          <a:stretch/>
        </p:blipFill>
        <p:spPr>
          <a:xfrm>
            <a:off x="20" y="10"/>
            <a:ext cx="4518095" cy="51434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2276750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240C-29B2-81F4-3A7D-F06D6B37D2AF}"/>
              </a:ext>
            </a:extLst>
          </p:cNvPr>
          <p:cNvSpPr>
            <a:spLocks noGrp="1"/>
          </p:cNvSpPr>
          <p:nvPr>
            <p:ph type="title"/>
          </p:nvPr>
        </p:nvSpPr>
        <p:spPr/>
        <p:txBody>
          <a:bodyPr/>
          <a:lstStyle/>
          <a:p>
            <a:r>
              <a:rPr lang="nl-NL" dirty="0"/>
              <a:t>2L – 100x80mm – green - leadfree</a:t>
            </a:r>
          </a:p>
        </p:txBody>
      </p:sp>
      <p:sp>
        <p:nvSpPr>
          <p:cNvPr id="3" name="Text Placeholder 2">
            <a:extLst>
              <a:ext uri="{FF2B5EF4-FFF2-40B4-BE49-F238E27FC236}">
                <a16:creationId xmlns:a16="http://schemas.microsoft.com/office/drawing/2014/main" id="{C1095152-0FF4-BC54-B1D4-A2D15CB9A4FF}"/>
              </a:ext>
            </a:extLst>
          </p:cNvPr>
          <p:cNvSpPr>
            <a:spLocks noGrp="1"/>
          </p:cNvSpPr>
          <p:nvPr>
            <p:ph type="body" idx="1"/>
          </p:nvPr>
        </p:nvSpPr>
        <p:spPr>
          <a:xfrm>
            <a:off x="457199" y="987574"/>
            <a:ext cx="4040188" cy="479822"/>
          </a:xfrm>
        </p:spPr>
        <p:txBody>
          <a:bodyPr/>
          <a:lstStyle/>
          <a:p>
            <a:r>
              <a:rPr lang="nl-NL" dirty="0"/>
              <a:t>2pcs in 3WD - Eurocircuits</a:t>
            </a:r>
          </a:p>
        </p:txBody>
      </p:sp>
      <p:sp>
        <p:nvSpPr>
          <p:cNvPr id="5" name="Text Placeholder 4">
            <a:extLst>
              <a:ext uri="{FF2B5EF4-FFF2-40B4-BE49-F238E27FC236}">
                <a16:creationId xmlns:a16="http://schemas.microsoft.com/office/drawing/2014/main" id="{E7FA9E55-201D-AEE9-7198-5069F5194A5D}"/>
              </a:ext>
            </a:extLst>
          </p:cNvPr>
          <p:cNvSpPr>
            <a:spLocks noGrp="1"/>
          </p:cNvSpPr>
          <p:nvPr>
            <p:ph type="body" sz="quarter" idx="3"/>
          </p:nvPr>
        </p:nvSpPr>
        <p:spPr>
          <a:xfrm>
            <a:off x="4497388" y="987574"/>
            <a:ext cx="4168318" cy="479822"/>
          </a:xfrm>
        </p:spPr>
        <p:txBody>
          <a:bodyPr/>
          <a:lstStyle/>
          <a:p>
            <a:r>
              <a:rPr lang="nl-NL" dirty="0"/>
              <a:t>5pcs in 3WD – Chinese M</a:t>
            </a:r>
          </a:p>
        </p:txBody>
      </p:sp>
      <p:pic>
        <p:nvPicPr>
          <p:cNvPr id="1026" name="Picture 2">
            <a:extLst>
              <a:ext uri="{FF2B5EF4-FFF2-40B4-BE49-F238E27FC236}">
                <a16:creationId xmlns:a16="http://schemas.microsoft.com/office/drawing/2014/main" id="{96D42DB9-D6EF-4901-86A4-82867E6EA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22332"/>
            <a:ext cx="2376264" cy="3721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502B265-6D89-BD02-E2D8-6EFD6DEEC594}"/>
              </a:ext>
            </a:extLst>
          </p:cNvPr>
          <p:cNvPicPr>
            <a:picLocks noChangeAspect="1"/>
          </p:cNvPicPr>
          <p:nvPr/>
        </p:nvPicPr>
        <p:blipFill>
          <a:blip r:embed="rId4"/>
          <a:stretch>
            <a:fillRect/>
          </a:stretch>
        </p:blipFill>
        <p:spPr>
          <a:xfrm>
            <a:off x="4283968" y="1422332"/>
            <a:ext cx="3823590" cy="3435846"/>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4A90C55-881F-9D71-23A2-9F6FC9F0CBF2}"/>
                  </a:ext>
                </a:extLst>
              </p14:cNvPr>
              <p14:cNvContentPartPr/>
              <p14:nvPr/>
            </p14:nvContentPartPr>
            <p14:xfrm>
              <a:off x="1448150" y="-397696"/>
              <a:ext cx="360" cy="360"/>
            </p14:xfrm>
          </p:contentPart>
        </mc:Choice>
        <mc:Fallback xmlns="">
          <p:pic>
            <p:nvPicPr>
              <p:cNvPr id="9" name="Ink 8">
                <a:extLst>
                  <a:ext uri="{FF2B5EF4-FFF2-40B4-BE49-F238E27FC236}">
                    <a16:creationId xmlns:a16="http://schemas.microsoft.com/office/drawing/2014/main" id="{74A90C55-881F-9D71-23A2-9F6FC9F0CBF2}"/>
                  </a:ext>
                </a:extLst>
              </p:cNvPr>
              <p:cNvPicPr/>
              <p:nvPr/>
            </p:nvPicPr>
            <p:blipFill>
              <a:blip r:embed="rId6"/>
              <a:stretch>
                <a:fillRect/>
              </a:stretch>
            </p:blipFill>
            <p:spPr>
              <a:xfrm>
                <a:off x="1439510" y="-4063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7C8D8553-A6CE-85E0-1002-CBB025096A61}"/>
                  </a:ext>
                </a:extLst>
              </p14:cNvPr>
              <p14:cNvContentPartPr/>
              <p14:nvPr/>
            </p14:nvContentPartPr>
            <p14:xfrm>
              <a:off x="2760710" y="4620704"/>
              <a:ext cx="592200" cy="343440"/>
            </p14:xfrm>
          </p:contentPart>
        </mc:Choice>
        <mc:Fallback xmlns="">
          <p:pic>
            <p:nvPicPr>
              <p:cNvPr id="10" name="Ink 9">
                <a:extLst>
                  <a:ext uri="{FF2B5EF4-FFF2-40B4-BE49-F238E27FC236}">
                    <a16:creationId xmlns:a16="http://schemas.microsoft.com/office/drawing/2014/main" id="{7C8D8553-A6CE-85E0-1002-CBB025096A61}"/>
                  </a:ext>
                </a:extLst>
              </p:cNvPr>
              <p:cNvPicPr/>
              <p:nvPr/>
            </p:nvPicPr>
            <p:blipFill>
              <a:blip r:embed="rId8"/>
              <a:stretch>
                <a:fillRect/>
              </a:stretch>
            </p:blipFill>
            <p:spPr>
              <a:xfrm>
                <a:off x="2752070" y="4611704"/>
                <a:ext cx="6098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FE2F9515-1E70-2F4F-0410-01D977D57FD2}"/>
                  </a:ext>
                </a:extLst>
              </p14:cNvPr>
              <p14:cNvContentPartPr/>
              <p14:nvPr/>
            </p14:nvContentPartPr>
            <p14:xfrm>
              <a:off x="7427750" y="3618104"/>
              <a:ext cx="762120" cy="416520"/>
            </p14:xfrm>
          </p:contentPart>
        </mc:Choice>
        <mc:Fallback xmlns="">
          <p:pic>
            <p:nvPicPr>
              <p:cNvPr id="11" name="Ink 10">
                <a:extLst>
                  <a:ext uri="{FF2B5EF4-FFF2-40B4-BE49-F238E27FC236}">
                    <a16:creationId xmlns:a16="http://schemas.microsoft.com/office/drawing/2014/main" id="{FE2F9515-1E70-2F4F-0410-01D977D57FD2}"/>
                  </a:ext>
                </a:extLst>
              </p:cNvPr>
              <p:cNvPicPr/>
              <p:nvPr/>
            </p:nvPicPr>
            <p:blipFill>
              <a:blip r:embed="rId10"/>
              <a:stretch>
                <a:fillRect/>
              </a:stretch>
            </p:blipFill>
            <p:spPr>
              <a:xfrm>
                <a:off x="7418750" y="3609104"/>
                <a:ext cx="77976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41E78526-618C-7E2F-DE13-050B1A9AC8CC}"/>
                  </a:ext>
                </a:extLst>
              </p14:cNvPr>
              <p14:cNvContentPartPr/>
              <p14:nvPr/>
            </p14:nvContentPartPr>
            <p14:xfrm>
              <a:off x="1521230" y="5077544"/>
              <a:ext cx="596520" cy="12600"/>
            </p14:xfrm>
          </p:contentPart>
        </mc:Choice>
        <mc:Fallback xmlns="">
          <p:pic>
            <p:nvPicPr>
              <p:cNvPr id="12" name="Ink 11">
                <a:extLst>
                  <a:ext uri="{FF2B5EF4-FFF2-40B4-BE49-F238E27FC236}">
                    <a16:creationId xmlns:a16="http://schemas.microsoft.com/office/drawing/2014/main" id="{41E78526-618C-7E2F-DE13-050B1A9AC8CC}"/>
                  </a:ext>
                </a:extLst>
              </p:cNvPr>
              <p:cNvPicPr/>
              <p:nvPr/>
            </p:nvPicPr>
            <p:blipFill>
              <a:blip r:embed="rId12"/>
              <a:stretch>
                <a:fillRect/>
              </a:stretch>
            </p:blipFill>
            <p:spPr>
              <a:xfrm>
                <a:off x="1512230" y="5068544"/>
                <a:ext cx="61416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7ADDEC1-6AEE-0AB5-C298-A19D081C4643}"/>
                  </a:ext>
                </a:extLst>
              </p14:cNvPr>
              <p14:cNvContentPartPr/>
              <p14:nvPr/>
            </p14:nvContentPartPr>
            <p14:xfrm>
              <a:off x="2361830" y="2844464"/>
              <a:ext cx="636480" cy="14400"/>
            </p14:xfrm>
          </p:contentPart>
        </mc:Choice>
        <mc:Fallback xmlns="">
          <p:pic>
            <p:nvPicPr>
              <p:cNvPr id="13" name="Ink 12">
                <a:extLst>
                  <a:ext uri="{FF2B5EF4-FFF2-40B4-BE49-F238E27FC236}">
                    <a16:creationId xmlns:a16="http://schemas.microsoft.com/office/drawing/2014/main" id="{B7ADDEC1-6AEE-0AB5-C298-A19D081C4643}"/>
                  </a:ext>
                </a:extLst>
              </p:cNvPr>
              <p:cNvPicPr/>
              <p:nvPr/>
            </p:nvPicPr>
            <p:blipFill>
              <a:blip r:embed="rId14"/>
              <a:stretch>
                <a:fillRect/>
              </a:stretch>
            </p:blipFill>
            <p:spPr>
              <a:xfrm>
                <a:off x="2352830" y="2835824"/>
                <a:ext cx="6541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65DCA1C0-BA2C-208F-BC59-DBF5C0D09035}"/>
                  </a:ext>
                </a:extLst>
              </p14:cNvPr>
              <p14:cNvContentPartPr/>
              <p14:nvPr/>
            </p14:nvContentPartPr>
            <p14:xfrm>
              <a:off x="5068310" y="3440984"/>
              <a:ext cx="661680" cy="17640"/>
            </p14:xfrm>
          </p:contentPart>
        </mc:Choice>
        <mc:Fallback xmlns="">
          <p:pic>
            <p:nvPicPr>
              <p:cNvPr id="14" name="Ink 13">
                <a:extLst>
                  <a:ext uri="{FF2B5EF4-FFF2-40B4-BE49-F238E27FC236}">
                    <a16:creationId xmlns:a16="http://schemas.microsoft.com/office/drawing/2014/main" id="{65DCA1C0-BA2C-208F-BC59-DBF5C0D09035}"/>
                  </a:ext>
                </a:extLst>
              </p:cNvPr>
              <p:cNvPicPr/>
              <p:nvPr/>
            </p:nvPicPr>
            <p:blipFill>
              <a:blip r:embed="rId16"/>
              <a:stretch>
                <a:fillRect/>
              </a:stretch>
            </p:blipFill>
            <p:spPr>
              <a:xfrm>
                <a:off x="5059310" y="3432344"/>
                <a:ext cx="679320" cy="35280"/>
              </a:xfrm>
              <a:prstGeom prst="rect">
                <a:avLst/>
              </a:prstGeom>
            </p:spPr>
          </p:pic>
        </mc:Fallback>
      </mc:AlternateContent>
    </p:spTree>
    <p:extLst>
      <p:ext uri="{BB962C8B-B14F-4D97-AF65-F5344CB8AC3E}">
        <p14:creationId xmlns:p14="http://schemas.microsoft.com/office/powerpoint/2010/main" val="3169257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96136" y="195486"/>
            <a:ext cx="3218881" cy="3816424"/>
          </a:xfrm>
        </p:spPr>
        <p:txBody>
          <a:bodyPr>
            <a:normAutofit/>
          </a:bodyPr>
          <a:lstStyle/>
          <a:p>
            <a:r>
              <a:rPr lang="de-DE" sz="6000" b="1" dirty="0" err="1">
                <a:solidFill>
                  <a:srgbClr val="279818"/>
                </a:solidFill>
              </a:rPr>
              <a:t>Right</a:t>
            </a:r>
            <a:r>
              <a:rPr lang="de-DE" sz="6000" b="1" dirty="0">
                <a:solidFill>
                  <a:srgbClr val="279818"/>
                </a:solidFill>
              </a:rPr>
              <a:t> First Time</a:t>
            </a:r>
          </a:p>
        </p:txBody>
      </p:sp>
      <p:sp>
        <p:nvSpPr>
          <p:cNvPr id="15" name="Shape 176"/>
          <p:cNvSpPr txBox="1"/>
          <p:nvPr/>
        </p:nvSpPr>
        <p:spPr>
          <a:xfrm>
            <a:off x="128983" y="1107304"/>
            <a:ext cx="401535" cy="187504"/>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dirty="0">
                <a:solidFill>
                  <a:schemeClr val="lt1"/>
                </a:solidFill>
                <a:latin typeface="Calibri" charset="0"/>
                <a:ea typeface="Calibri" charset="0"/>
                <a:cs typeface="Calibri" charset="0"/>
                <a:sym typeface="Calibri"/>
              </a:rPr>
              <a:t>Design</a:t>
            </a:r>
          </a:p>
        </p:txBody>
      </p:sp>
      <p:pic>
        <p:nvPicPr>
          <p:cNvPr id="1026" name="Picture 2">
            <a:extLst>
              <a:ext uri="{FF2B5EF4-FFF2-40B4-BE49-F238E27FC236}">
                <a16:creationId xmlns:a16="http://schemas.microsoft.com/office/drawing/2014/main" id="{12546DA5-AA43-D340-A036-4E6153980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0"/>
            <a:ext cx="533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900616"/>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6FF6-DD96-0AB8-D064-0371D597C86C}"/>
              </a:ext>
            </a:extLst>
          </p:cNvPr>
          <p:cNvSpPr>
            <a:spLocks noGrp="1"/>
          </p:cNvSpPr>
          <p:nvPr>
            <p:ph type="title"/>
          </p:nvPr>
        </p:nvSpPr>
        <p:spPr>
          <a:xfrm>
            <a:off x="457200" y="205979"/>
            <a:ext cx="7931224" cy="857250"/>
          </a:xfrm>
        </p:spPr>
        <p:txBody>
          <a:bodyPr>
            <a:normAutofit fontScale="90000"/>
          </a:bodyPr>
          <a:lstStyle/>
          <a:p>
            <a:r>
              <a:rPr lang="nl-NL" dirty="0"/>
              <a:t>Order </a:t>
            </a:r>
            <a:r>
              <a:rPr lang="nl-NL" dirty="0" err="1"/>
              <a:t>preparation</a:t>
            </a:r>
            <a:r>
              <a:rPr lang="nl-NL" dirty="0"/>
              <a:t> </a:t>
            </a:r>
            <a:r>
              <a:rPr lang="nl-NL" dirty="0" err="1"/>
              <a:t>costs</a:t>
            </a:r>
            <a:r>
              <a:rPr lang="nl-NL" dirty="0"/>
              <a:t> - Eurocircuits</a:t>
            </a:r>
          </a:p>
        </p:txBody>
      </p:sp>
      <p:pic>
        <p:nvPicPr>
          <p:cNvPr id="7" name="Picture 6">
            <a:extLst>
              <a:ext uri="{FF2B5EF4-FFF2-40B4-BE49-F238E27FC236}">
                <a16:creationId xmlns:a16="http://schemas.microsoft.com/office/drawing/2014/main" id="{D09459A0-7672-397C-03FF-0934B97921B5}"/>
              </a:ext>
            </a:extLst>
          </p:cNvPr>
          <p:cNvPicPr>
            <a:picLocks noChangeAspect="1"/>
          </p:cNvPicPr>
          <p:nvPr/>
        </p:nvPicPr>
        <p:blipFill>
          <a:blip r:embed="rId3"/>
          <a:stretch>
            <a:fillRect/>
          </a:stretch>
        </p:blipFill>
        <p:spPr>
          <a:xfrm>
            <a:off x="611560" y="1275606"/>
            <a:ext cx="7416824" cy="3051012"/>
          </a:xfrm>
          <a:prstGeom prst="rect">
            <a:avLst/>
          </a:prstGeom>
        </p:spPr>
      </p:pic>
    </p:spTree>
    <p:extLst>
      <p:ext uri="{BB962C8B-B14F-4D97-AF65-F5344CB8AC3E}">
        <p14:creationId xmlns:p14="http://schemas.microsoft.com/office/powerpoint/2010/main" val="25286399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4A4FCA-D5DD-EC7F-CD68-8A5546830788}"/>
              </a:ext>
            </a:extLst>
          </p:cNvPr>
          <p:cNvSpPr>
            <a:spLocks noGrp="1"/>
          </p:cNvSpPr>
          <p:nvPr>
            <p:ph idx="1"/>
          </p:nvPr>
        </p:nvSpPr>
        <p:spPr>
          <a:xfrm>
            <a:off x="457200" y="1275606"/>
            <a:ext cx="8363272" cy="3600399"/>
          </a:xfrm>
        </p:spPr>
        <p:txBody>
          <a:bodyPr>
            <a:normAutofit fontScale="92500" lnSpcReduction="20000"/>
          </a:bodyPr>
          <a:lstStyle/>
          <a:p>
            <a:r>
              <a:rPr lang="nl-NL" dirty="0"/>
              <a:t>PCB </a:t>
            </a:r>
            <a:r>
              <a:rPr lang="nl-NL" dirty="0" err="1"/>
              <a:t>Visualizer</a:t>
            </a:r>
            <a:endParaRPr lang="nl-NL" dirty="0"/>
          </a:p>
          <a:p>
            <a:pPr lvl="1"/>
            <a:r>
              <a:rPr lang="nl-NL" dirty="0"/>
              <a:t>High </a:t>
            </a:r>
            <a:r>
              <a:rPr lang="nl-NL" dirty="0" err="1"/>
              <a:t>quality</a:t>
            </a:r>
            <a:r>
              <a:rPr lang="nl-NL" dirty="0"/>
              <a:t> analyses (DRC </a:t>
            </a:r>
            <a:r>
              <a:rPr lang="nl-NL" dirty="0" err="1"/>
              <a:t>and</a:t>
            </a:r>
            <a:r>
              <a:rPr lang="nl-NL" dirty="0"/>
              <a:t> DFM)</a:t>
            </a:r>
          </a:p>
          <a:p>
            <a:r>
              <a:rPr lang="nl-NL" dirty="0"/>
              <a:t>Professional Data Feedback </a:t>
            </a:r>
            <a:r>
              <a:rPr lang="nl-NL" dirty="0" err="1"/>
              <a:t>communication</a:t>
            </a:r>
            <a:endParaRPr lang="nl-NL" dirty="0"/>
          </a:p>
          <a:p>
            <a:pPr lvl="1"/>
            <a:r>
              <a:rPr lang="nl-NL" dirty="0" err="1"/>
              <a:t>Backed</a:t>
            </a:r>
            <a:r>
              <a:rPr lang="nl-NL" dirty="0"/>
              <a:t> </a:t>
            </a:r>
            <a:r>
              <a:rPr lang="nl-NL" dirty="0" err="1"/>
              <a:t>by</a:t>
            </a:r>
            <a:r>
              <a:rPr lang="nl-NL" dirty="0"/>
              <a:t> </a:t>
            </a:r>
            <a:r>
              <a:rPr lang="nl-NL" dirty="0" err="1"/>
              <a:t>local</a:t>
            </a:r>
            <a:r>
              <a:rPr lang="nl-NL" dirty="0"/>
              <a:t> </a:t>
            </a:r>
            <a:r>
              <a:rPr lang="nl-NL" dirty="0" err="1"/>
              <a:t>multi</a:t>
            </a:r>
            <a:r>
              <a:rPr lang="nl-NL" dirty="0"/>
              <a:t> </a:t>
            </a:r>
            <a:r>
              <a:rPr lang="nl-NL" dirty="0" err="1"/>
              <a:t>lingual</a:t>
            </a:r>
            <a:r>
              <a:rPr lang="nl-NL" dirty="0"/>
              <a:t> customer support</a:t>
            </a:r>
          </a:p>
          <a:p>
            <a:r>
              <a:rPr lang="nl-NL" dirty="0"/>
              <a:t>High end front end tools (UCAM, Integr8tor)</a:t>
            </a:r>
          </a:p>
          <a:p>
            <a:r>
              <a:rPr lang="nl-NL" dirty="0" err="1"/>
              <a:t>Strict</a:t>
            </a:r>
            <a:r>
              <a:rPr lang="nl-NL" dirty="0"/>
              <a:t> </a:t>
            </a:r>
            <a:r>
              <a:rPr lang="nl-NL" dirty="0" err="1"/>
              <a:t>quality</a:t>
            </a:r>
            <a:r>
              <a:rPr lang="nl-NL" dirty="0"/>
              <a:t> procedures </a:t>
            </a:r>
            <a:r>
              <a:rPr lang="nl-NL" dirty="0" err="1"/>
              <a:t>and</a:t>
            </a:r>
            <a:r>
              <a:rPr lang="nl-NL" dirty="0"/>
              <a:t> follow up</a:t>
            </a:r>
          </a:p>
          <a:p>
            <a:r>
              <a:rPr lang="nl-NL" dirty="0" err="1"/>
              <a:t>Highly</a:t>
            </a:r>
            <a:r>
              <a:rPr lang="nl-NL" dirty="0"/>
              <a:t> </a:t>
            </a:r>
            <a:r>
              <a:rPr lang="nl-NL" dirty="0" err="1"/>
              <a:t>trained</a:t>
            </a:r>
            <a:r>
              <a:rPr lang="nl-NL" dirty="0"/>
              <a:t> front end, </a:t>
            </a:r>
            <a:r>
              <a:rPr lang="nl-NL" dirty="0" err="1"/>
              <a:t>production</a:t>
            </a:r>
            <a:r>
              <a:rPr lang="nl-NL" dirty="0"/>
              <a:t> </a:t>
            </a:r>
            <a:r>
              <a:rPr lang="nl-NL" dirty="0" err="1"/>
              <a:t>and</a:t>
            </a:r>
            <a:r>
              <a:rPr lang="nl-NL" dirty="0"/>
              <a:t> customer support team </a:t>
            </a:r>
            <a:r>
              <a:rPr lang="nl-NL" dirty="0" err="1"/>
              <a:t>working</a:t>
            </a:r>
            <a:r>
              <a:rPr lang="nl-NL" dirty="0"/>
              <a:t> </a:t>
            </a:r>
            <a:r>
              <a:rPr lang="nl-NL" dirty="0" err="1"/>
              <a:t>for</a:t>
            </a:r>
            <a:r>
              <a:rPr lang="nl-NL" dirty="0"/>
              <a:t> </a:t>
            </a:r>
            <a:r>
              <a:rPr lang="nl-NL" dirty="0" err="1"/>
              <a:t>competitive</a:t>
            </a:r>
            <a:r>
              <a:rPr lang="nl-NL" dirty="0"/>
              <a:t> </a:t>
            </a:r>
            <a:r>
              <a:rPr lang="nl-NL" dirty="0" err="1"/>
              <a:t>wages</a:t>
            </a:r>
            <a:endParaRPr lang="nl-NL" dirty="0"/>
          </a:p>
        </p:txBody>
      </p:sp>
      <p:sp>
        <p:nvSpPr>
          <p:cNvPr id="4" name="Title 1">
            <a:extLst>
              <a:ext uri="{FF2B5EF4-FFF2-40B4-BE49-F238E27FC236}">
                <a16:creationId xmlns:a16="http://schemas.microsoft.com/office/drawing/2014/main" id="{1A0023A1-8BF6-11F9-02B1-B80666EE0E9B}"/>
              </a:ext>
            </a:extLst>
          </p:cNvPr>
          <p:cNvSpPr>
            <a:spLocks noGrp="1"/>
          </p:cNvSpPr>
          <p:nvPr>
            <p:ph type="title"/>
          </p:nvPr>
        </p:nvSpPr>
        <p:spPr>
          <a:xfrm>
            <a:off x="457200" y="243013"/>
            <a:ext cx="7931224" cy="857250"/>
          </a:xfrm>
        </p:spPr>
        <p:txBody>
          <a:bodyPr>
            <a:normAutofit fontScale="90000"/>
          </a:bodyPr>
          <a:lstStyle/>
          <a:p>
            <a:r>
              <a:rPr lang="nl-NL" dirty="0"/>
              <a:t>Order </a:t>
            </a:r>
            <a:r>
              <a:rPr lang="nl-NL" dirty="0" err="1"/>
              <a:t>preparation</a:t>
            </a:r>
            <a:r>
              <a:rPr lang="nl-NL" dirty="0"/>
              <a:t> </a:t>
            </a:r>
            <a:r>
              <a:rPr lang="nl-NL" dirty="0" err="1"/>
              <a:t>costs</a:t>
            </a:r>
            <a:r>
              <a:rPr lang="nl-NL" dirty="0"/>
              <a:t> - Eurocircuits</a:t>
            </a:r>
          </a:p>
        </p:txBody>
      </p:sp>
    </p:spTree>
    <p:extLst>
      <p:ext uri="{BB962C8B-B14F-4D97-AF65-F5344CB8AC3E}">
        <p14:creationId xmlns:p14="http://schemas.microsoft.com/office/powerpoint/2010/main" val="145973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1B89D6-F972-D20B-9B5C-E29969D94442}"/>
              </a:ext>
            </a:extLst>
          </p:cNvPr>
          <p:cNvSpPr>
            <a:spLocks noGrp="1"/>
          </p:cNvSpPr>
          <p:nvPr>
            <p:ph idx="1"/>
          </p:nvPr>
        </p:nvSpPr>
        <p:spPr>
          <a:xfrm>
            <a:off x="457200" y="1200150"/>
            <a:ext cx="8291264" cy="3603848"/>
          </a:xfrm>
        </p:spPr>
        <p:txBody>
          <a:bodyPr>
            <a:normAutofit fontScale="92500"/>
          </a:bodyPr>
          <a:lstStyle/>
          <a:p>
            <a:r>
              <a:rPr lang="nl-NL" dirty="0"/>
              <a:t>Home </a:t>
            </a:r>
            <a:r>
              <a:rPr lang="nl-NL" dirty="0" err="1"/>
              <a:t>workers</a:t>
            </a:r>
            <a:r>
              <a:rPr lang="nl-NL" dirty="0"/>
              <a:t> are </a:t>
            </a:r>
            <a:r>
              <a:rPr lang="nl-NL" dirty="0" err="1"/>
              <a:t>used</a:t>
            </a:r>
            <a:r>
              <a:rPr lang="nl-NL" dirty="0"/>
              <a:t> </a:t>
            </a:r>
            <a:r>
              <a:rPr lang="nl-NL" dirty="0" err="1"/>
              <a:t>to</a:t>
            </a:r>
            <a:r>
              <a:rPr lang="nl-NL" dirty="0"/>
              <a:t> turn customer data in </a:t>
            </a:r>
            <a:r>
              <a:rPr lang="nl-NL" dirty="0" err="1"/>
              <a:t>to</a:t>
            </a:r>
            <a:r>
              <a:rPr lang="nl-NL" dirty="0"/>
              <a:t> </a:t>
            </a:r>
            <a:r>
              <a:rPr lang="nl-NL" dirty="0" err="1"/>
              <a:t>readable</a:t>
            </a:r>
            <a:r>
              <a:rPr lang="nl-NL" dirty="0"/>
              <a:t> </a:t>
            </a:r>
            <a:r>
              <a:rPr lang="nl-NL" dirty="0" err="1"/>
              <a:t>and</a:t>
            </a:r>
            <a:r>
              <a:rPr lang="nl-NL" dirty="0"/>
              <a:t> </a:t>
            </a:r>
            <a:r>
              <a:rPr lang="nl-NL" dirty="0" err="1"/>
              <a:t>processable</a:t>
            </a:r>
            <a:r>
              <a:rPr lang="nl-NL" dirty="0"/>
              <a:t> GC-CAM data.</a:t>
            </a:r>
          </a:p>
          <a:p>
            <a:r>
              <a:rPr lang="nl-NL" dirty="0"/>
              <a:t>??? </a:t>
            </a:r>
            <a:r>
              <a:rPr lang="nl-NL" dirty="0" err="1"/>
              <a:t>frontend</a:t>
            </a:r>
            <a:r>
              <a:rPr lang="nl-NL" dirty="0"/>
              <a:t> </a:t>
            </a:r>
            <a:r>
              <a:rPr lang="nl-NL" dirty="0" err="1"/>
              <a:t>work</a:t>
            </a:r>
            <a:endParaRPr lang="nl-NL" dirty="0"/>
          </a:p>
          <a:p>
            <a:pPr lvl="1"/>
            <a:r>
              <a:rPr lang="nl-NL" dirty="0"/>
              <a:t>Q </a:t>
            </a:r>
            <a:r>
              <a:rPr lang="nl-NL" dirty="0" err="1"/>
              <a:t>and</a:t>
            </a:r>
            <a:r>
              <a:rPr lang="nl-NL" dirty="0"/>
              <a:t> control of Q of home </a:t>
            </a:r>
            <a:r>
              <a:rPr lang="nl-NL" dirty="0" err="1"/>
              <a:t>workers</a:t>
            </a:r>
            <a:r>
              <a:rPr lang="nl-NL" dirty="0"/>
              <a:t> on </a:t>
            </a:r>
            <a:r>
              <a:rPr lang="nl-NL" dirty="0" err="1"/>
              <a:t>own</a:t>
            </a:r>
            <a:r>
              <a:rPr lang="nl-NL" dirty="0"/>
              <a:t> hardware</a:t>
            </a:r>
          </a:p>
          <a:p>
            <a:pPr lvl="1"/>
            <a:r>
              <a:rPr lang="nl-NL" dirty="0" err="1"/>
              <a:t>Quality</a:t>
            </a:r>
            <a:r>
              <a:rPr lang="nl-NL" dirty="0"/>
              <a:t> of GC-CAM </a:t>
            </a:r>
            <a:r>
              <a:rPr lang="nl-NL" dirty="0" err="1"/>
              <a:t>work</a:t>
            </a:r>
            <a:endParaRPr lang="nl-NL" dirty="0"/>
          </a:p>
          <a:p>
            <a:pPr lvl="1"/>
            <a:r>
              <a:rPr lang="nl-NL" dirty="0"/>
              <a:t>=&gt; </a:t>
            </a:r>
            <a:r>
              <a:rPr lang="nl-NL" dirty="0" err="1"/>
              <a:t>rubish</a:t>
            </a:r>
            <a:r>
              <a:rPr lang="nl-NL" dirty="0"/>
              <a:t> in is </a:t>
            </a:r>
            <a:r>
              <a:rPr lang="nl-NL" dirty="0" err="1"/>
              <a:t>rubish</a:t>
            </a:r>
            <a:r>
              <a:rPr lang="nl-NL" dirty="0"/>
              <a:t> out – </a:t>
            </a:r>
            <a:r>
              <a:rPr lang="nl-NL" dirty="0" err="1"/>
              <a:t>minimal</a:t>
            </a:r>
            <a:r>
              <a:rPr lang="nl-NL" dirty="0"/>
              <a:t> </a:t>
            </a:r>
            <a:r>
              <a:rPr lang="nl-NL" dirty="0" err="1"/>
              <a:t>fault</a:t>
            </a:r>
            <a:r>
              <a:rPr lang="nl-NL" dirty="0"/>
              <a:t> </a:t>
            </a:r>
            <a:r>
              <a:rPr lang="nl-NL" dirty="0" err="1"/>
              <a:t>identification</a:t>
            </a:r>
            <a:endParaRPr lang="nl-NL" dirty="0"/>
          </a:p>
          <a:p>
            <a:r>
              <a:rPr lang="nl-NL" dirty="0"/>
              <a:t>??? </a:t>
            </a:r>
            <a:r>
              <a:rPr lang="nl-NL" dirty="0" err="1"/>
              <a:t>Slaved</a:t>
            </a:r>
            <a:r>
              <a:rPr lang="nl-NL" dirty="0"/>
              <a:t> Labour ???</a:t>
            </a:r>
          </a:p>
        </p:txBody>
      </p:sp>
      <p:sp>
        <p:nvSpPr>
          <p:cNvPr id="4" name="Title 1">
            <a:extLst>
              <a:ext uri="{FF2B5EF4-FFF2-40B4-BE49-F238E27FC236}">
                <a16:creationId xmlns:a16="http://schemas.microsoft.com/office/drawing/2014/main" id="{43CC9972-C7E1-840F-ED2B-D95D3467998A}"/>
              </a:ext>
            </a:extLst>
          </p:cNvPr>
          <p:cNvSpPr>
            <a:spLocks noGrp="1"/>
          </p:cNvSpPr>
          <p:nvPr>
            <p:ph type="title"/>
          </p:nvPr>
        </p:nvSpPr>
        <p:spPr>
          <a:xfrm>
            <a:off x="457200" y="205979"/>
            <a:ext cx="7931224" cy="857250"/>
          </a:xfrm>
        </p:spPr>
        <p:txBody>
          <a:bodyPr>
            <a:normAutofit fontScale="90000"/>
          </a:bodyPr>
          <a:lstStyle/>
          <a:p>
            <a:r>
              <a:rPr lang="nl-NL" dirty="0"/>
              <a:t>Order </a:t>
            </a:r>
            <a:r>
              <a:rPr lang="nl-NL" dirty="0" err="1"/>
              <a:t>preparation</a:t>
            </a:r>
            <a:r>
              <a:rPr lang="nl-NL" dirty="0"/>
              <a:t> </a:t>
            </a:r>
            <a:r>
              <a:rPr lang="nl-NL" dirty="0" err="1"/>
              <a:t>costs</a:t>
            </a:r>
            <a:r>
              <a:rPr lang="nl-NL" dirty="0"/>
              <a:t> – Chinese M</a:t>
            </a:r>
          </a:p>
        </p:txBody>
      </p:sp>
    </p:spTree>
    <p:extLst>
      <p:ext uri="{BB962C8B-B14F-4D97-AF65-F5344CB8AC3E}">
        <p14:creationId xmlns:p14="http://schemas.microsoft.com/office/powerpoint/2010/main" val="58222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872E9-8843-EF5C-9233-D4A231485388}"/>
              </a:ext>
            </a:extLst>
          </p:cNvPr>
          <p:cNvSpPr>
            <a:spLocks noGrp="1"/>
          </p:cNvSpPr>
          <p:nvPr>
            <p:ph type="title"/>
          </p:nvPr>
        </p:nvSpPr>
        <p:spPr/>
        <p:txBody>
          <a:bodyPr/>
          <a:lstStyle/>
          <a:p>
            <a:r>
              <a:rPr lang="nl-NL" dirty="0" err="1"/>
              <a:t>What</a:t>
            </a:r>
            <a:r>
              <a:rPr lang="nl-NL" dirty="0"/>
              <a:t> </a:t>
            </a:r>
            <a:r>
              <a:rPr lang="nl-NL" dirty="0" err="1"/>
              <a:t>about</a:t>
            </a:r>
            <a:r>
              <a:rPr lang="nl-NL" dirty="0"/>
              <a:t> Base </a:t>
            </a:r>
            <a:r>
              <a:rPr lang="nl-NL" dirty="0" err="1"/>
              <a:t>material</a:t>
            </a:r>
            <a:r>
              <a:rPr lang="nl-NL" dirty="0"/>
              <a:t> ?</a:t>
            </a:r>
          </a:p>
        </p:txBody>
      </p:sp>
      <p:sp>
        <p:nvSpPr>
          <p:cNvPr id="3" name="Text Placeholder 2">
            <a:extLst>
              <a:ext uri="{FF2B5EF4-FFF2-40B4-BE49-F238E27FC236}">
                <a16:creationId xmlns:a16="http://schemas.microsoft.com/office/drawing/2014/main" id="{1D62563D-BA9B-9B67-78D5-B2582A7312BB}"/>
              </a:ext>
            </a:extLst>
          </p:cNvPr>
          <p:cNvSpPr>
            <a:spLocks noGrp="1"/>
          </p:cNvSpPr>
          <p:nvPr>
            <p:ph type="body" idx="1"/>
          </p:nvPr>
        </p:nvSpPr>
        <p:spPr/>
        <p:txBody>
          <a:bodyPr>
            <a:normAutofit fontScale="70000" lnSpcReduction="20000"/>
          </a:bodyPr>
          <a:lstStyle/>
          <a:p>
            <a:r>
              <a:rPr lang="nl-NL" dirty="0"/>
              <a:t>FR-4 leadfree compatible at Eurocircuits</a:t>
            </a:r>
          </a:p>
        </p:txBody>
      </p:sp>
      <p:sp>
        <p:nvSpPr>
          <p:cNvPr id="4" name="Content Placeholder 3">
            <a:extLst>
              <a:ext uri="{FF2B5EF4-FFF2-40B4-BE49-F238E27FC236}">
                <a16:creationId xmlns:a16="http://schemas.microsoft.com/office/drawing/2014/main" id="{47304B7A-5388-6474-F2A1-C30AFE98C893}"/>
              </a:ext>
            </a:extLst>
          </p:cNvPr>
          <p:cNvSpPr>
            <a:spLocks noGrp="1"/>
          </p:cNvSpPr>
          <p:nvPr>
            <p:ph sz="half" idx="2"/>
          </p:nvPr>
        </p:nvSpPr>
        <p:spPr>
          <a:xfrm>
            <a:off x="457200" y="1923677"/>
            <a:ext cx="4040188" cy="3013843"/>
          </a:xfrm>
        </p:spPr>
        <p:txBody>
          <a:bodyPr>
            <a:normAutofit fontScale="85000" lnSpcReduction="20000"/>
          </a:bodyPr>
          <a:lstStyle/>
          <a:p>
            <a:r>
              <a:rPr lang="nl-NL" dirty="0"/>
              <a:t>We </a:t>
            </a:r>
            <a:r>
              <a:rPr lang="nl-NL" dirty="0" err="1"/>
              <a:t>only</a:t>
            </a:r>
            <a:r>
              <a:rPr lang="nl-NL" dirty="0"/>
              <a:t> </a:t>
            </a:r>
            <a:r>
              <a:rPr lang="nl-NL" dirty="0" err="1"/>
              <a:t>use</a:t>
            </a:r>
            <a:r>
              <a:rPr lang="nl-NL" dirty="0"/>
              <a:t> these </a:t>
            </a:r>
            <a:r>
              <a:rPr lang="nl-NL" dirty="0" err="1"/>
              <a:t>materials</a:t>
            </a:r>
            <a:r>
              <a:rPr lang="nl-NL" dirty="0"/>
              <a:t> </a:t>
            </a:r>
            <a:r>
              <a:rPr lang="nl-NL" dirty="0" err="1"/>
              <a:t>for</a:t>
            </a:r>
            <a:r>
              <a:rPr lang="nl-NL" dirty="0"/>
              <a:t> </a:t>
            </a:r>
            <a:r>
              <a:rPr lang="nl-NL" dirty="0" err="1"/>
              <a:t>all</a:t>
            </a:r>
            <a:r>
              <a:rPr lang="nl-NL" dirty="0"/>
              <a:t> </a:t>
            </a:r>
            <a:r>
              <a:rPr lang="nl-NL" dirty="0" err="1"/>
              <a:t>our</a:t>
            </a:r>
            <a:r>
              <a:rPr lang="nl-NL" dirty="0"/>
              <a:t> FR-4 pooling services</a:t>
            </a:r>
          </a:p>
          <a:p>
            <a:pPr lvl="1"/>
            <a:r>
              <a:rPr lang="nl-NL" dirty="0" err="1"/>
              <a:t>Isola</a:t>
            </a:r>
            <a:r>
              <a:rPr lang="nl-NL" dirty="0"/>
              <a:t> IS400 - </a:t>
            </a:r>
            <a:r>
              <a:rPr lang="nl-NL" dirty="0">
                <a:hlinkClick r:id="rId3"/>
              </a:rPr>
              <a:t>here</a:t>
            </a:r>
            <a:endParaRPr lang="nl-NL" dirty="0"/>
          </a:p>
          <a:p>
            <a:pPr lvl="1"/>
            <a:r>
              <a:rPr lang="nl-NL" dirty="0" err="1"/>
              <a:t>Nan</a:t>
            </a:r>
            <a:r>
              <a:rPr lang="nl-NL" dirty="0"/>
              <a:t> </a:t>
            </a:r>
            <a:r>
              <a:rPr lang="nl-NL" dirty="0" err="1"/>
              <a:t>Ya</a:t>
            </a:r>
            <a:r>
              <a:rPr lang="nl-NL" dirty="0"/>
              <a:t> NP-155F - </a:t>
            </a:r>
            <a:r>
              <a:rPr lang="nl-NL" dirty="0">
                <a:hlinkClick r:id="rId4"/>
              </a:rPr>
              <a:t>here</a:t>
            </a:r>
            <a:br>
              <a:rPr lang="nl-NL" dirty="0"/>
            </a:br>
            <a:endParaRPr lang="nl-NL" dirty="0"/>
          </a:p>
          <a:p>
            <a:r>
              <a:rPr lang="nl-NL" dirty="0"/>
              <a:t>Always </a:t>
            </a:r>
            <a:r>
              <a:rPr lang="nl-NL" dirty="0" err="1"/>
              <a:t>guarantee</a:t>
            </a:r>
            <a:r>
              <a:rPr lang="nl-NL" dirty="0"/>
              <a:t> of:</a:t>
            </a:r>
          </a:p>
          <a:p>
            <a:pPr lvl="1"/>
            <a:r>
              <a:rPr lang="nl-NL" dirty="0"/>
              <a:t>Leadfree soldering </a:t>
            </a:r>
            <a:r>
              <a:rPr lang="nl-NL" dirty="0" err="1"/>
              <a:t>compatibilty</a:t>
            </a:r>
            <a:endParaRPr lang="nl-NL" dirty="0"/>
          </a:p>
          <a:p>
            <a:pPr lvl="1"/>
            <a:r>
              <a:rPr lang="nl-NL" dirty="0"/>
              <a:t>TG150</a:t>
            </a:r>
          </a:p>
          <a:p>
            <a:pPr lvl="1"/>
            <a:r>
              <a:rPr lang="nl-NL" dirty="0" err="1"/>
              <a:t>CTEz</a:t>
            </a:r>
            <a:r>
              <a:rPr lang="nl-NL" dirty="0"/>
              <a:t> of 3,5%</a:t>
            </a:r>
          </a:p>
          <a:p>
            <a:pPr lvl="1"/>
            <a:r>
              <a:rPr lang="nl-NL" dirty="0" err="1"/>
              <a:t>Td</a:t>
            </a:r>
            <a:r>
              <a:rPr lang="nl-NL" dirty="0"/>
              <a:t> of 350°C</a:t>
            </a:r>
          </a:p>
          <a:p>
            <a:pPr lvl="1"/>
            <a:r>
              <a:rPr lang="nl-NL" dirty="0"/>
              <a:t>…</a:t>
            </a:r>
          </a:p>
        </p:txBody>
      </p:sp>
      <p:sp>
        <p:nvSpPr>
          <p:cNvPr id="5" name="Text Placeholder 4">
            <a:extLst>
              <a:ext uri="{FF2B5EF4-FFF2-40B4-BE49-F238E27FC236}">
                <a16:creationId xmlns:a16="http://schemas.microsoft.com/office/drawing/2014/main" id="{7DF0AEF0-BB37-FCF7-80B0-1B0487E6A384}"/>
              </a:ext>
            </a:extLst>
          </p:cNvPr>
          <p:cNvSpPr>
            <a:spLocks noGrp="1"/>
          </p:cNvSpPr>
          <p:nvPr>
            <p:ph type="body" sz="quarter" idx="3"/>
          </p:nvPr>
        </p:nvSpPr>
        <p:spPr/>
        <p:txBody>
          <a:bodyPr>
            <a:normAutofit fontScale="70000" lnSpcReduction="20000"/>
          </a:bodyPr>
          <a:lstStyle/>
          <a:p>
            <a:r>
              <a:rPr lang="nl-NL" dirty="0"/>
              <a:t>FR-4 at Chinese M</a:t>
            </a:r>
          </a:p>
        </p:txBody>
      </p:sp>
      <p:sp>
        <p:nvSpPr>
          <p:cNvPr id="6" name="Content Placeholder 5">
            <a:extLst>
              <a:ext uri="{FF2B5EF4-FFF2-40B4-BE49-F238E27FC236}">
                <a16:creationId xmlns:a16="http://schemas.microsoft.com/office/drawing/2014/main" id="{2443BA71-2119-CD23-85EF-BFF94AE8F045}"/>
              </a:ext>
            </a:extLst>
          </p:cNvPr>
          <p:cNvSpPr>
            <a:spLocks noGrp="1"/>
          </p:cNvSpPr>
          <p:nvPr>
            <p:ph sz="quarter" idx="4"/>
          </p:nvPr>
        </p:nvSpPr>
        <p:spPr>
          <a:xfrm>
            <a:off x="4572000" y="1923678"/>
            <a:ext cx="4464496" cy="3013842"/>
          </a:xfrm>
        </p:spPr>
        <p:txBody>
          <a:bodyPr>
            <a:normAutofit fontScale="85000" lnSpcReduction="20000"/>
          </a:bodyPr>
          <a:lstStyle/>
          <a:p>
            <a:r>
              <a:rPr lang="en-GB" i="0" dirty="0">
                <a:solidFill>
                  <a:srgbClr val="222222"/>
                </a:solidFill>
                <a:effectLst/>
              </a:rPr>
              <a:t>We use below Base Materials in Production(chosen at our discretion)</a:t>
            </a:r>
          </a:p>
          <a:p>
            <a:pPr lvl="1"/>
            <a:r>
              <a:rPr lang="en-GB" i="0" dirty="0">
                <a:solidFill>
                  <a:srgbClr val="222222"/>
                </a:solidFill>
                <a:effectLst/>
              </a:rPr>
              <a:t>KINGBOARD FR-4 Materials Certifications: </a:t>
            </a:r>
            <a:r>
              <a:rPr lang="en-GB" i="0" dirty="0">
                <a:effectLst/>
                <a:hlinkClick r:id="rId5"/>
              </a:rPr>
              <a:t>here</a:t>
            </a:r>
            <a:endParaRPr lang="en-GB" i="0" dirty="0">
              <a:effectLst/>
            </a:endParaRPr>
          </a:p>
          <a:p>
            <a:pPr lvl="1"/>
            <a:r>
              <a:rPr lang="en-GB" i="0" dirty="0">
                <a:solidFill>
                  <a:srgbClr val="222222"/>
                </a:solidFill>
                <a:effectLst/>
              </a:rPr>
              <a:t>Nan </a:t>
            </a:r>
            <a:r>
              <a:rPr lang="en-GB" i="0" dirty="0" err="1">
                <a:solidFill>
                  <a:srgbClr val="222222"/>
                </a:solidFill>
                <a:effectLst/>
              </a:rPr>
              <a:t>Ya</a:t>
            </a:r>
            <a:r>
              <a:rPr lang="en-GB" i="0" dirty="0">
                <a:solidFill>
                  <a:srgbClr val="222222"/>
                </a:solidFill>
                <a:effectLst/>
              </a:rPr>
              <a:t>  NP-140F Datasheet - </a:t>
            </a:r>
            <a:r>
              <a:rPr lang="en-GB" i="0" dirty="0">
                <a:effectLst/>
                <a:hlinkClick r:id="rId6"/>
              </a:rPr>
              <a:t>here</a:t>
            </a:r>
            <a:endParaRPr lang="en-GB" dirty="0">
              <a:solidFill>
                <a:srgbClr val="222222"/>
              </a:solidFill>
            </a:endParaRPr>
          </a:p>
          <a:p>
            <a:pPr lvl="1"/>
            <a:r>
              <a:rPr lang="en-GB" i="0" dirty="0">
                <a:solidFill>
                  <a:srgbClr val="222222"/>
                </a:solidFill>
                <a:effectLst/>
              </a:rPr>
              <a:t>Nan </a:t>
            </a:r>
            <a:r>
              <a:rPr lang="en-GB" i="0" dirty="0" err="1">
                <a:solidFill>
                  <a:srgbClr val="222222"/>
                </a:solidFill>
                <a:effectLst/>
              </a:rPr>
              <a:t>Ya</a:t>
            </a:r>
            <a:r>
              <a:rPr lang="en-GB" i="0" dirty="0">
                <a:solidFill>
                  <a:srgbClr val="222222"/>
                </a:solidFill>
                <a:effectLst/>
              </a:rPr>
              <a:t>  NP-155F Datasheet - </a:t>
            </a:r>
            <a:r>
              <a:rPr lang="en-GB" i="0" dirty="0">
                <a:effectLst/>
                <a:hlinkClick r:id="rId7"/>
              </a:rPr>
              <a:t>here</a:t>
            </a:r>
            <a:endParaRPr lang="en-GB" dirty="0">
              <a:solidFill>
                <a:srgbClr val="222222"/>
              </a:solidFill>
            </a:endParaRPr>
          </a:p>
          <a:p>
            <a:pPr lvl="1"/>
            <a:r>
              <a:rPr lang="en-GB" i="0" dirty="0">
                <a:solidFill>
                  <a:srgbClr val="222222"/>
                </a:solidFill>
                <a:effectLst/>
              </a:rPr>
              <a:t>LONGTAI FR-4 LT140 Materials - </a:t>
            </a:r>
            <a:r>
              <a:rPr lang="en-GB" i="0" dirty="0">
                <a:effectLst/>
                <a:hlinkClick r:id="rId8"/>
              </a:rPr>
              <a:t>here</a:t>
            </a:r>
            <a:br>
              <a:rPr lang="en-GB" i="0" dirty="0">
                <a:effectLst/>
              </a:rPr>
            </a:br>
            <a:endParaRPr lang="en-GB" dirty="0">
              <a:solidFill>
                <a:srgbClr val="222222"/>
              </a:solidFill>
            </a:endParaRPr>
          </a:p>
          <a:p>
            <a:r>
              <a:rPr lang="en-GB" dirty="0">
                <a:solidFill>
                  <a:srgbClr val="222222"/>
                </a:solidFill>
              </a:rPr>
              <a:t>Guarantees what?</a:t>
            </a:r>
            <a:endParaRPr lang="nl-NL" dirty="0"/>
          </a:p>
        </p:txBody>
      </p:sp>
    </p:spTree>
    <p:extLst>
      <p:ext uri="{BB962C8B-B14F-4D97-AF65-F5344CB8AC3E}">
        <p14:creationId xmlns:p14="http://schemas.microsoft.com/office/powerpoint/2010/main" val="316047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 calcmode="lin" valueType="num">
                                      <p:cBhvr additive="base">
                                        <p:cTn id="4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 calcmode="lin" valueType="num">
                                      <p:cBhvr additive="base">
                                        <p:cTn id="6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872E9-8843-EF5C-9233-D4A231485388}"/>
              </a:ext>
            </a:extLst>
          </p:cNvPr>
          <p:cNvSpPr>
            <a:spLocks noGrp="1"/>
          </p:cNvSpPr>
          <p:nvPr>
            <p:ph type="title"/>
          </p:nvPr>
        </p:nvSpPr>
        <p:spPr/>
        <p:txBody>
          <a:bodyPr/>
          <a:lstStyle/>
          <a:p>
            <a:r>
              <a:rPr lang="nl-NL" dirty="0" err="1"/>
              <a:t>What</a:t>
            </a:r>
            <a:r>
              <a:rPr lang="nl-NL" dirty="0"/>
              <a:t> </a:t>
            </a:r>
            <a:r>
              <a:rPr lang="nl-NL" dirty="0" err="1"/>
              <a:t>about</a:t>
            </a:r>
            <a:r>
              <a:rPr lang="nl-NL" dirty="0"/>
              <a:t> Base </a:t>
            </a:r>
            <a:r>
              <a:rPr lang="nl-NL" dirty="0" err="1"/>
              <a:t>material</a:t>
            </a:r>
            <a:r>
              <a:rPr lang="nl-NL" dirty="0"/>
              <a:t> ?</a:t>
            </a:r>
          </a:p>
        </p:txBody>
      </p:sp>
      <p:sp>
        <p:nvSpPr>
          <p:cNvPr id="3" name="Text Placeholder 2">
            <a:extLst>
              <a:ext uri="{FF2B5EF4-FFF2-40B4-BE49-F238E27FC236}">
                <a16:creationId xmlns:a16="http://schemas.microsoft.com/office/drawing/2014/main" id="{1D62563D-BA9B-9B67-78D5-B2582A7312BB}"/>
              </a:ext>
            </a:extLst>
          </p:cNvPr>
          <p:cNvSpPr>
            <a:spLocks noGrp="1"/>
          </p:cNvSpPr>
          <p:nvPr>
            <p:ph type="body" idx="1"/>
          </p:nvPr>
        </p:nvSpPr>
        <p:spPr/>
        <p:txBody>
          <a:bodyPr>
            <a:normAutofit fontScale="70000" lnSpcReduction="20000"/>
          </a:bodyPr>
          <a:lstStyle/>
          <a:p>
            <a:r>
              <a:rPr lang="nl-NL" dirty="0"/>
              <a:t>FR-4 leadfree compatible at Eurocircuits</a:t>
            </a:r>
          </a:p>
        </p:txBody>
      </p:sp>
      <p:sp>
        <p:nvSpPr>
          <p:cNvPr id="4" name="Content Placeholder 3">
            <a:extLst>
              <a:ext uri="{FF2B5EF4-FFF2-40B4-BE49-F238E27FC236}">
                <a16:creationId xmlns:a16="http://schemas.microsoft.com/office/drawing/2014/main" id="{47304B7A-5388-6474-F2A1-C30AFE98C893}"/>
              </a:ext>
            </a:extLst>
          </p:cNvPr>
          <p:cNvSpPr>
            <a:spLocks noGrp="1"/>
          </p:cNvSpPr>
          <p:nvPr>
            <p:ph sz="half" idx="2"/>
          </p:nvPr>
        </p:nvSpPr>
        <p:spPr>
          <a:xfrm>
            <a:off x="457200" y="1856013"/>
            <a:ext cx="4040188" cy="3013843"/>
          </a:xfrm>
        </p:spPr>
        <p:txBody>
          <a:bodyPr>
            <a:normAutofit lnSpcReduction="10000"/>
          </a:bodyPr>
          <a:lstStyle/>
          <a:p>
            <a:r>
              <a:rPr lang="nl-NL" dirty="0"/>
              <a:t>Sheets of 24x18” have +/-  20dm2 net area</a:t>
            </a:r>
          </a:p>
          <a:p>
            <a:r>
              <a:rPr lang="nl-NL" dirty="0" err="1"/>
              <a:t>Cost</a:t>
            </a:r>
            <a:r>
              <a:rPr lang="nl-NL" dirty="0"/>
              <a:t> of 1 sheet </a:t>
            </a:r>
            <a:r>
              <a:rPr lang="nl-NL" dirty="0" err="1"/>
              <a:t>bought</a:t>
            </a:r>
            <a:r>
              <a:rPr lang="nl-NL" dirty="0"/>
              <a:t> in november 2022 = 10,62€</a:t>
            </a:r>
          </a:p>
          <a:p>
            <a:r>
              <a:rPr lang="nl-NL" dirty="0" err="1"/>
              <a:t>Our</a:t>
            </a:r>
            <a:r>
              <a:rPr lang="nl-NL" dirty="0"/>
              <a:t> 2 x 2L boards of 100 x 80 mm </a:t>
            </a:r>
            <a:r>
              <a:rPr lang="nl-NL" dirty="0" err="1"/>
              <a:t>use</a:t>
            </a:r>
            <a:r>
              <a:rPr lang="nl-NL" dirty="0"/>
              <a:t> 1,6/20 x 10,62€ = 0,85€ </a:t>
            </a:r>
            <a:r>
              <a:rPr lang="nl-NL" dirty="0" err="1"/>
              <a:t>material</a:t>
            </a:r>
            <a:endParaRPr lang="nl-NL" dirty="0"/>
          </a:p>
        </p:txBody>
      </p:sp>
      <p:sp>
        <p:nvSpPr>
          <p:cNvPr id="5" name="Text Placeholder 4">
            <a:extLst>
              <a:ext uri="{FF2B5EF4-FFF2-40B4-BE49-F238E27FC236}">
                <a16:creationId xmlns:a16="http://schemas.microsoft.com/office/drawing/2014/main" id="{7DF0AEF0-BB37-FCF7-80B0-1B0487E6A384}"/>
              </a:ext>
            </a:extLst>
          </p:cNvPr>
          <p:cNvSpPr>
            <a:spLocks noGrp="1"/>
          </p:cNvSpPr>
          <p:nvPr>
            <p:ph type="body" sz="quarter" idx="3"/>
          </p:nvPr>
        </p:nvSpPr>
        <p:spPr/>
        <p:txBody>
          <a:bodyPr>
            <a:normAutofit fontScale="70000" lnSpcReduction="20000"/>
          </a:bodyPr>
          <a:lstStyle/>
          <a:p>
            <a:r>
              <a:rPr lang="nl-NL" dirty="0"/>
              <a:t>FR-4 at Chinese M</a:t>
            </a:r>
          </a:p>
        </p:txBody>
      </p:sp>
      <p:sp>
        <p:nvSpPr>
          <p:cNvPr id="6" name="Content Placeholder 5">
            <a:extLst>
              <a:ext uri="{FF2B5EF4-FFF2-40B4-BE49-F238E27FC236}">
                <a16:creationId xmlns:a16="http://schemas.microsoft.com/office/drawing/2014/main" id="{2443BA71-2119-CD23-85EF-BFF94AE8F045}"/>
              </a:ext>
            </a:extLst>
          </p:cNvPr>
          <p:cNvSpPr>
            <a:spLocks noGrp="1"/>
          </p:cNvSpPr>
          <p:nvPr>
            <p:ph sz="quarter" idx="4"/>
          </p:nvPr>
        </p:nvSpPr>
        <p:spPr>
          <a:xfrm>
            <a:off x="4572000" y="1851670"/>
            <a:ext cx="4464496" cy="2664296"/>
          </a:xfrm>
        </p:spPr>
        <p:txBody>
          <a:bodyPr>
            <a:normAutofit lnSpcReduction="10000"/>
          </a:bodyPr>
          <a:lstStyle/>
          <a:p>
            <a:r>
              <a:rPr lang="nl-NL" dirty="0"/>
              <a:t>Sheets of 24x18” have +/-  20dm2 net area</a:t>
            </a:r>
          </a:p>
          <a:p>
            <a:r>
              <a:rPr lang="nl-NL" dirty="0"/>
              <a:t>5 boards are made = 4dm2 = 1/5 of a panel</a:t>
            </a:r>
          </a:p>
          <a:p>
            <a:r>
              <a:rPr lang="nl-NL" dirty="0" err="1"/>
              <a:t>Cost</a:t>
            </a:r>
            <a:r>
              <a:rPr lang="nl-NL" dirty="0"/>
              <a:t> = ? Let </a:t>
            </a:r>
            <a:r>
              <a:rPr lang="nl-NL" dirty="0" err="1"/>
              <a:t>us</a:t>
            </a:r>
            <a:r>
              <a:rPr lang="nl-NL" dirty="0"/>
              <a:t> </a:t>
            </a:r>
            <a:r>
              <a:rPr lang="nl-NL" dirty="0" err="1"/>
              <a:t>guess</a:t>
            </a:r>
            <a:r>
              <a:rPr lang="nl-NL" dirty="0"/>
              <a:t> </a:t>
            </a:r>
            <a:r>
              <a:rPr lang="nl-NL" dirty="0" err="1"/>
              <a:t>they</a:t>
            </a:r>
            <a:r>
              <a:rPr lang="nl-NL" dirty="0"/>
              <a:t> </a:t>
            </a:r>
            <a:r>
              <a:rPr lang="nl-NL" dirty="0" err="1"/>
              <a:t>pay</a:t>
            </a:r>
            <a:r>
              <a:rPr lang="nl-NL" dirty="0"/>
              <a:t> half of </a:t>
            </a:r>
            <a:r>
              <a:rPr lang="nl-NL" dirty="0" err="1"/>
              <a:t>what</a:t>
            </a:r>
            <a:r>
              <a:rPr lang="nl-NL" dirty="0"/>
              <a:t> we do. </a:t>
            </a:r>
            <a:r>
              <a:rPr lang="nl-NL" dirty="0" err="1"/>
              <a:t>That</a:t>
            </a:r>
            <a:r>
              <a:rPr lang="nl-NL" dirty="0"/>
              <a:t> </a:t>
            </a:r>
            <a:r>
              <a:rPr lang="nl-NL" dirty="0" err="1"/>
              <a:t>would</a:t>
            </a:r>
            <a:r>
              <a:rPr lang="nl-NL" dirty="0"/>
              <a:t> </a:t>
            </a:r>
            <a:r>
              <a:rPr lang="nl-NL" dirty="0" err="1"/>
              <a:t>mean</a:t>
            </a:r>
            <a:r>
              <a:rPr lang="nl-NL" dirty="0"/>
              <a:t> +/- 1€ </a:t>
            </a:r>
            <a:r>
              <a:rPr lang="nl-NL" dirty="0" err="1"/>
              <a:t>for</a:t>
            </a:r>
            <a:r>
              <a:rPr lang="nl-NL" dirty="0"/>
              <a:t> </a:t>
            </a:r>
            <a:r>
              <a:rPr lang="nl-NL" dirty="0" err="1"/>
              <a:t>the</a:t>
            </a:r>
            <a:r>
              <a:rPr lang="nl-NL" dirty="0"/>
              <a:t> job</a:t>
            </a:r>
          </a:p>
        </p:txBody>
      </p:sp>
    </p:spTree>
    <p:extLst>
      <p:ext uri="{BB962C8B-B14F-4D97-AF65-F5344CB8AC3E}">
        <p14:creationId xmlns:p14="http://schemas.microsoft.com/office/powerpoint/2010/main" val="1938727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77B9-AB77-7AB9-BA6A-8E996E655512}"/>
              </a:ext>
            </a:extLst>
          </p:cNvPr>
          <p:cNvSpPr>
            <a:spLocks noGrp="1"/>
          </p:cNvSpPr>
          <p:nvPr>
            <p:ph type="title"/>
          </p:nvPr>
        </p:nvSpPr>
        <p:spPr/>
        <p:txBody>
          <a:bodyPr/>
          <a:lstStyle/>
          <a:p>
            <a:r>
              <a:rPr lang="nl-NL" dirty="0"/>
              <a:t>Manufacturing </a:t>
            </a:r>
            <a:r>
              <a:rPr lang="nl-NL" dirty="0" err="1"/>
              <a:t>contains</a:t>
            </a:r>
            <a:r>
              <a:rPr lang="nl-NL" dirty="0"/>
              <a:t> ?</a:t>
            </a:r>
          </a:p>
        </p:txBody>
      </p:sp>
      <p:sp>
        <p:nvSpPr>
          <p:cNvPr id="3" name="Content Placeholder 2">
            <a:extLst>
              <a:ext uri="{FF2B5EF4-FFF2-40B4-BE49-F238E27FC236}">
                <a16:creationId xmlns:a16="http://schemas.microsoft.com/office/drawing/2014/main" id="{5BA0DCA0-36B6-5258-5BFF-3E3D5BCE98F4}"/>
              </a:ext>
            </a:extLst>
          </p:cNvPr>
          <p:cNvSpPr>
            <a:spLocks noGrp="1"/>
          </p:cNvSpPr>
          <p:nvPr>
            <p:ph sz="half" idx="1"/>
          </p:nvPr>
        </p:nvSpPr>
        <p:spPr>
          <a:xfrm>
            <a:off x="457200" y="1063229"/>
            <a:ext cx="4038600" cy="2545556"/>
          </a:xfrm>
        </p:spPr>
        <p:txBody>
          <a:bodyPr>
            <a:normAutofit fontScale="70000" lnSpcReduction="20000"/>
          </a:bodyPr>
          <a:lstStyle/>
          <a:p>
            <a:r>
              <a:rPr lang="nl-NL" dirty="0" err="1"/>
              <a:t>Materials</a:t>
            </a:r>
            <a:endParaRPr lang="nl-NL" dirty="0"/>
          </a:p>
          <a:p>
            <a:r>
              <a:rPr lang="nl-NL" dirty="0"/>
              <a:t>Direct Labour</a:t>
            </a:r>
          </a:p>
          <a:p>
            <a:r>
              <a:rPr lang="nl-NL" dirty="0"/>
              <a:t>Manufacturing Overhead</a:t>
            </a:r>
            <a:br>
              <a:rPr lang="nl-NL" dirty="0"/>
            </a:br>
            <a:r>
              <a:rPr lang="nl-NL" dirty="0"/>
              <a:t>(See </a:t>
            </a:r>
            <a:r>
              <a:rPr lang="nl-NL" dirty="0" err="1"/>
              <a:t>table</a:t>
            </a:r>
            <a:r>
              <a:rPr lang="nl-NL" dirty="0"/>
              <a:t> </a:t>
            </a:r>
            <a:r>
              <a:rPr lang="nl-NL" dirty="0" err="1"/>
              <a:t>to</a:t>
            </a:r>
            <a:r>
              <a:rPr lang="nl-NL" dirty="0"/>
              <a:t> </a:t>
            </a:r>
            <a:r>
              <a:rPr lang="nl-NL" dirty="0" err="1"/>
              <a:t>the</a:t>
            </a:r>
            <a:r>
              <a:rPr lang="nl-NL" dirty="0"/>
              <a:t> right)</a:t>
            </a:r>
          </a:p>
        </p:txBody>
      </p:sp>
      <p:sp>
        <p:nvSpPr>
          <p:cNvPr id="4" name="Content Placeholder 3">
            <a:extLst>
              <a:ext uri="{FF2B5EF4-FFF2-40B4-BE49-F238E27FC236}">
                <a16:creationId xmlns:a16="http://schemas.microsoft.com/office/drawing/2014/main" id="{43D440CB-8389-A4D4-EAD3-E3ED31AD80A8}"/>
              </a:ext>
            </a:extLst>
          </p:cNvPr>
          <p:cNvSpPr>
            <a:spLocks noGrp="1"/>
          </p:cNvSpPr>
          <p:nvPr>
            <p:ph sz="half" idx="2"/>
          </p:nvPr>
        </p:nvSpPr>
        <p:spPr>
          <a:xfrm>
            <a:off x="4495800" y="1063229"/>
            <a:ext cx="4396678" cy="2592287"/>
          </a:xfrm>
        </p:spPr>
        <p:txBody>
          <a:bodyPr>
            <a:normAutofit fontScale="70000" lnSpcReduction="20000"/>
          </a:bodyPr>
          <a:lstStyle/>
          <a:p>
            <a:r>
              <a:rPr lang="nl-NL" dirty="0"/>
              <a:t>Indirect Labour + Labour charges</a:t>
            </a:r>
          </a:p>
          <a:p>
            <a:r>
              <a:rPr lang="nl-NL" dirty="0" err="1"/>
              <a:t>Depreciation</a:t>
            </a:r>
            <a:endParaRPr lang="nl-NL" dirty="0"/>
          </a:p>
          <a:p>
            <a:r>
              <a:rPr lang="nl-NL" dirty="0"/>
              <a:t>Maintenance</a:t>
            </a:r>
          </a:p>
          <a:p>
            <a:r>
              <a:rPr lang="nl-NL" dirty="0"/>
              <a:t>Transport</a:t>
            </a:r>
          </a:p>
          <a:p>
            <a:r>
              <a:rPr lang="nl-NL" dirty="0" err="1"/>
              <a:t>Subcontracting</a:t>
            </a:r>
            <a:endParaRPr lang="nl-NL" dirty="0"/>
          </a:p>
          <a:p>
            <a:r>
              <a:rPr lang="nl-NL" dirty="0"/>
              <a:t>Renting of equipment</a:t>
            </a:r>
          </a:p>
          <a:p>
            <a:r>
              <a:rPr lang="nl-NL" dirty="0"/>
              <a:t>Energy + Water</a:t>
            </a:r>
          </a:p>
          <a:p>
            <a:r>
              <a:rPr lang="nl-NL" dirty="0" err="1"/>
              <a:t>Quality</a:t>
            </a:r>
            <a:r>
              <a:rPr lang="nl-NL" dirty="0"/>
              <a:t> </a:t>
            </a:r>
            <a:r>
              <a:rPr lang="nl-NL" dirty="0" err="1"/>
              <a:t>insurance</a:t>
            </a:r>
            <a:endParaRPr lang="nl-NL" dirty="0"/>
          </a:p>
          <a:p>
            <a:endParaRPr lang="nl-NL" dirty="0"/>
          </a:p>
        </p:txBody>
      </p:sp>
      <p:pic>
        <p:nvPicPr>
          <p:cNvPr id="7" name="Picture 6" descr="A picture containing text, circuit, electronics, green&#10;&#10;Description automatically generated">
            <a:extLst>
              <a:ext uri="{FF2B5EF4-FFF2-40B4-BE49-F238E27FC236}">
                <a16:creationId xmlns:a16="http://schemas.microsoft.com/office/drawing/2014/main" id="{29B09DBE-3844-21CB-D868-7D37B15FC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55726"/>
            <a:ext cx="3204843" cy="2787774"/>
          </a:xfrm>
          <a:prstGeom prst="rect">
            <a:avLst/>
          </a:prstGeom>
        </p:spPr>
      </p:pic>
      <p:sp>
        <p:nvSpPr>
          <p:cNvPr id="6" name="TextBox 5">
            <a:extLst>
              <a:ext uri="{FF2B5EF4-FFF2-40B4-BE49-F238E27FC236}">
                <a16:creationId xmlns:a16="http://schemas.microsoft.com/office/drawing/2014/main" id="{E7C79756-A8C1-4B52-4E70-A78B05ACF69E}"/>
              </a:ext>
            </a:extLst>
          </p:cNvPr>
          <p:cNvSpPr txBox="1"/>
          <p:nvPr/>
        </p:nvSpPr>
        <p:spPr>
          <a:xfrm>
            <a:off x="3347864" y="3775978"/>
            <a:ext cx="4824536" cy="1200329"/>
          </a:xfrm>
          <a:prstGeom prst="rect">
            <a:avLst/>
          </a:prstGeom>
          <a:noFill/>
        </p:spPr>
        <p:txBody>
          <a:bodyPr wrap="square" rtlCol="0">
            <a:spAutoFit/>
          </a:bodyPr>
          <a:lstStyle/>
          <a:p>
            <a:r>
              <a:rPr lang="en-GB" dirty="0"/>
              <a:t>1 production panel takes 40kWh of power</a:t>
            </a:r>
          </a:p>
          <a:p>
            <a:r>
              <a:rPr lang="en-GB" dirty="0"/>
              <a:t>at an average of 280€/MWh = 11,2€/panel</a:t>
            </a:r>
          </a:p>
          <a:p>
            <a:r>
              <a:rPr lang="en-GB" dirty="0"/>
              <a:t>Our job is 1,6dm2 out of 20dm2</a:t>
            </a:r>
          </a:p>
          <a:p>
            <a:r>
              <a:rPr lang="en-GB" b="1" dirty="0"/>
              <a:t>The power cost for our job is </a:t>
            </a:r>
            <a:r>
              <a:rPr lang="en-GB" b="1" dirty="0">
                <a:solidFill>
                  <a:srgbClr val="FF0000"/>
                </a:solidFill>
              </a:rPr>
              <a:t>0,9€</a:t>
            </a:r>
            <a:r>
              <a:rPr lang="en-GB" dirty="0"/>
              <a:t> (</a:t>
            </a:r>
            <a:r>
              <a:rPr lang="en-GB" dirty="0" err="1"/>
              <a:t>excl</a:t>
            </a:r>
            <a:r>
              <a:rPr lang="en-GB" dirty="0"/>
              <a:t> VAT)</a:t>
            </a:r>
            <a:endParaRPr lang="en-GB" b="1" dirty="0">
              <a:solidFill>
                <a:srgbClr val="FF0000"/>
              </a:solidFill>
            </a:endParaRPr>
          </a:p>
        </p:txBody>
      </p:sp>
    </p:spTree>
    <p:extLst>
      <p:ext uri="{BB962C8B-B14F-4D97-AF65-F5344CB8AC3E}">
        <p14:creationId xmlns:p14="http://schemas.microsoft.com/office/powerpoint/2010/main" val="341613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2" presetClass="entr" presetSubtype="4"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B4CA-32E0-A7E0-AA9C-E437F06A59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F9153D-74A5-8A00-9DB3-94852027FC13}"/>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2" name="Picture 1">
            <a:extLst>
              <a:ext uri="{FF2B5EF4-FFF2-40B4-BE49-F238E27FC236}">
                <a16:creationId xmlns:a16="http://schemas.microsoft.com/office/drawing/2014/main" id="{50F68BF5-CF2D-1708-D356-6DAD6504E27E}"/>
              </a:ext>
            </a:extLst>
          </p:cNvPr>
          <p:cNvPicPr>
            <a:picLocks noChangeAspect="1"/>
          </p:cNvPicPr>
          <p:nvPr/>
        </p:nvPicPr>
        <p:blipFill>
          <a:blip r:embed="rId3"/>
          <a:stretch>
            <a:fillRect/>
          </a:stretch>
        </p:blipFill>
        <p:spPr>
          <a:xfrm>
            <a:off x="179512" y="195486"/>
            <a:ext cx="7959289" cy="4362072"/>
          </a:xfrm>
          <a:prstGeom prst="rect">
            <a:avLst/>
          </a:prstGeom>
        </p:spPr>
      </p:pic>
    </p:spTree>
    <p:extLst>
      <p:ext uri="{BB962C8B-B14F-4D97-AF65-F5344CB8AC3E}">
        <p14:creationId xmlns:p14="http://schemas.microsoft.com/office/powerpoint/2010/main" val="2877837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77B9-AB77-7AB9-BA6A-8E996E655512}"/>
              </a:ext>
            </a:extLst>
          </p:cNvPr>
          <p:cNvSpPr>
            <a:spLocks noGrp="1"/>
          </p:cNvSpPr>
          <p:nvPr>
            <p:ph type="title"/>
          </p:nvPr>
        </p:nvSpPr>
        <p:spPr/>
        <p:txBody>
          <a:bodyPr/>
          <a:lstStyle/>
          <a:p>
            <a:pPr algn="l"/>
            <a:r>
              <a:rPr lang="nl-NL" dirty="0" err="1"/>
              <a:t>What</a:t>
            </a:r>
            <a:r>
              <a:rPr lang="nl-NL" dirty="0"/>
              <a:t> </a:t>
            </a:r>
            <a:r>
              <a:rPr lang="nl-NL" dirty="0" err="1"/>
              <a:t>remains</a:t>
            </a:r>
            <a:r>
              <a:rPr lang="nl-NL" dirty="0"/>
              <a:t> ?</a:t>
            </a:r>
          </a:p>
        </p:txBody>
      </p:sp>
      <p:sp>
        <p:nvSpPr>
          <p:cNvPr id="3" name="Content Placeholder 2">
            <a:extLst>
              <a:ext uri="{FF2B5EF4-FFF2-40B4-BE49-F238E27FC236}">
                <a16:creationId xmlns:a16="http://schemas.microsoft.com/office/drawing/2014/main" id="{5BA0DCA0-36B6-5258-5BFF-3E3D5BCE98F4}"/>
              </a:ext>
            </a:extLst>
          </p:cNvPr>
          <p:cNvSpPr>
            <a:spLocks noGrp="1"/>
          </p:cNvSpPr>
          <p:nvPr>
            <p:ph sz="half" idx="1"/>
          </p:nvPr>
        </p:nvSpPr>
        <p:spPr>
          <a:xfrm>
            <a:off x="539552" y="1275607"/>
            <a:ext cx="7488832" cy="3456383"/>
          </a:xfrm>
        </p:spPr>
        <p:txBody>
          <a:bodyPr>
            <a:normAutofit fontScale="85000" lnSpcReduction="20000"/>
          </a:bodyPr>
          <a:lstStyle/>
          <a:p>
            <a:r>
              <a:rPr lang="nl-NL" dirty="0"/>
              <a:t>General overhead</a:t>
            </a:r>
          </a:p>
          <a:p>
            <a:pPr lvl="1"/>
            <a:r>
              <a:rPr lang="nl-NL" dirty="0"/>
              <a:t>Management</a:t>
            </a:r>
          </a:p>
          <a:p>
            <a:pPr lvl="1"/>
            <a:r>
              <a:rPr lang="nl-NL" dirty="0" err="1"/>
              <a:t>Investments</a:t>
            </a:r>
            <a:r>
              <a:rPr lang="nl-NL" dirty="0"/>
              <a:t> </a:t>
            </a:r>
            <a:r>
              <a:rPr lang="nl-NL" dirty="0" err="1"/>
              <a:t>and</a:t>
            </a:r>
            <a:r>
              <a:rPr lang="nl-NL" dirty="0"/>
              <a:t> </a:t>
            </a:r>
            <a:r>
              <a:rPr lang="nl-NL" dirty="0" err="1"/>
              <a:t>costs</a:t>
            </a:r>
            <a:r>
              <a:rPr lang="nl-NL" dirty="0"/>
              <a:t> </a:t>
            </a:r>
            <a:r>
              <a:rPr lang="nl-NL" dirty="0" err="1"/>
              <a:t>for</a:t>
            </a:r>
            <a:r>
              <a:rPr lang="nl-NL" dirty="0"/>
              <a:t> non-manufacturing </a:t>
            </a:r>
            <a:r>
              <a:rPr lang="nl-NL" dirty="0" err="1"/>
              <a:t>goods</a:t>
            </a:r>
            <a:endParaRPr lang="nl-NL" dirty="0"/>
          </a:p>
          <a:p>
            <a:pPr lvl="1"/>
            <a:r>
              <a:rPr lang="nl-NL" dirty="0"/>
              <a:t>Energy </a:t>
            </a:r>
            <a:r>
              <a:rPr lang="nl-NL" dirty="0" err="1"/>
              <a:t>and</a:t>
            </a:r>
            <a:r>
              <a:rPr lang="nl-NL" dirty="0"/>
              <a:t> </a:t>
            </a:r>
            <a:r>
              <a:rPr lang="nl-NL" dirty="0" err="1"/>
              <a:t>other</a:t>
            </a:r>
            <a:r>
              <a:rPr lang="nl-NL" dirty="0"/>
              <a:t> </a:t>
            </a:r>
            <a:r>
              <a:rPr lang="nl-NL" dirty="0" err="1"/>
              <a:t>cost</a:t>
            </a:r>
            <a:r>
              <a:rPr lang="nl-NL" dirty="0"/>
              <a:t> </a:t>
            </a:r>
            <a:r>
              <a:rPr lang="nl-NL" dirty="0" err="1"/>
              <a:t>related</a:t>
            </a:r>
            <a:r>
              <a:rPr lang="nl-NL" dirty="0"/>
              <a:t> </a:t>
            </a:r>
            <a:r>
              <a:rPr lang="nl-NL" dirty="0" err="1"/>
              <a:t>to</a:t>
            </a:r>
            <a:r>
              <a:rPr lang="nl-NL" dirty="0"/>
              <a:t> non-manufacturing subjects</a:t>
            </a:r>
          </a:p>
          <a:p>
            <a:pPr lvl="1"/>
            <a:r>
              <a:rPr lang="nl-NL" dirty="0" err="1"/>
              <a:t>Depreciations</a:t>
            </a:r>
            <a:r>
              <a:rPr lang="nl-NL" dirty="0"/>
              <a:t> of non-manufacturing </a:t>
            </a:r>
            <a:r>
              <a:rPr lang="nl-NL" dirty="0" err="1"/>
              <a:t>goods</a:t>
            </a:r>
            <a:endParaRPr lang="nl-NL" dirty="0"/>
          </a:p>
          <a:p>
            <a:r>
              <a:rPr lang="nl-NL" dirty="0"/>
              <a:t>Marketing &amp; Sales</a:t>
            </a:r>
          </a:p>
          <a:p>
            <a:r>
              <a:rPr lang="nl-NL" dirty="0"/>
              <a:t>Customer Service</a:t>
            </a:r>
          </a:p>
          <a:p>
            <a:r>
              <a:rPr lang="nl-NL" dirty="0"/>
              <a:t>Financial </a:t>
            </a:r>
            <a:r>
              <a:rPr lang="nl-NL" dirty="0" err="1"/>
              <a:t>costs</a:t>
            </a:r>
            <a:endParaRPr lang="nl-NL" dirty="0"/>
          </a:p>
          <a:p>
            <a:r>
              <a:rPr lang="nl-NL" dirty="0" err="1"/>
              <a:t>Taxes</a:t>
            </a:r>
            <a:endParaRPr lang="nl-NL" dirty="0"/>
          </a:p>
          <a:p>
            <a:r>
              <a:rPr lang="nl-NL" dirty="0"/>
              <a:t>Profit</a:t>
            </a:r>
          </a:p>
        </p:txBody>
      </p:sp>
      <p:pic>
        <p:nvPicPr>
          <p:cNvPr id="8" name="Grafik 5">
            <a:extLst>
              <a:ext uri="{FF2B5EF4-FFF2-40B4-BE49-F238E27FC236}">
                <a16:creationId xmlns:a16="http://schemas.microsoft.com/office/drawing/2014/main" id="{A3EA8A45-D93B-2E45-8EBB-A604D7DC1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1"/>
            <a:ext cx="3133310" cy="1937142"/>
          </a:xfrm>
          <a:prstGeom prst="rect">
            <a:avLst/>
          </a:prstGeom>
        </p:spPr>
      </p:pic>
    </p:spTree>
    <p:extLst>
      <p:ext uri="{BB962C8B-B14F-4D97-AF65-F5344CB8AC3E}">
        <p14:creationId xmlns:p14="http://schemas.microsoft.com/office/powerpoint/2010/main" val="80987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A1E37D5-D3B2-A799-D5D3-0674A36A4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229" y="1099"/>
            <a:ext cx="2288771" cy="34347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FB77B9-AB77-7AB9-BA6A-8E996E655512}"/>
              </a:ext>
            </a:extLst>
          </p:cNvPr>
          <p:cNvSpPr>
            <a:spLocks noGrp="1"/>
          </p:cNvSpPr>
          <p:nvPr>
            <p:ph type="title"/>
          </p:nvPr>
        </p:nvSpPr>
        <p:spPr>
          <a:xfrm>
            <a:off x="313184" y="205979"/>
            <a:ext cx="8651304" cy="857250"/>
          </a:xfrm>
        </p:spPr>
        <p:txBody>
          <a:bodyPr>
            <a:normAutofit/>
          </a:bodyPr>
          <a:lstStyle/>
          <a:p>
            <a:pPr algn="l" rtl="0">
              <a:spcBef>
                <a:spcPts val="0"/>
              </a:spcBef>
              <a:spcAft>
                <a:spcPts val="0"/>
              </a:spcAft>
            </a:pPr>
            <a:r>
              <a:rPr lang="en-GB" sz="2800" b="0" i="0" u="none" strike="noStrike" dirty="0">
                <a:solidFill>
                  <a:srgbClr val="000000"/>
                </a:solidFill>
                <a:effectLst/>
              </a:rPr>
              <a:t>Corporate Social Responsibility (CSR)</a:t>
            </a:r>
            <a:r>
              <a:rPr lang="en-GB" sz="2800" i="0" u="none" strike="noStrike" dirty="0">
                <a:solidFill>
                  <a:srgbClr val="000000"/>
                </a:solidFill>
              </a:rPr>
              <a:t> (</a:t>
            </a:r>
            <a:r>
              <a:rPr lang="en-GB" sz="2800" b="0" i="0" u="none" strike="noStrike" dirty="0">
                <a:solidFill>
                  <a:srgbClr val="000000"/>
                </a:solidFill>
                <a:effectLst/>
              </a:rPr>
              <a:t>ISO26000 &amp; 14001)</a:t>
            </a:r>
            <a:endParaRPr lang="nl-NL" sz="6000" dirty="0"/>
          </a:p>
        </p:txBody>
      </p:sp>
      <p:sp>
        <p:nvSpPr>
          <p:cNvPr id="3" name="Content Placeholder 2">
            <a:extLst>
              <a:ext uri="{FF2B5EF4-FFF2-40B4-BE49-F238E27FC236}">
                <a16:creationId xmlns:a16="http://schemas.microsoft.com/office/drawing/2014/main" id="{5BA0DCA0-36B6-5258-5BFF-3E3D5BCE98F4}"/>
              </a:ext>
            </a:extLst>
          </p:cNvPr>
          <p:cNvSpPr>
            <a:spLocks noGrp="1"/>
          </p:cNvSpPr>
          <p:nvPr>
            <p:ph sz="half" idx="1"/>
          </p:nvPr>
        </p:nvSpPr>
        <p:spPr>
          <a:xfrm>
            <a:off x="313184" y="1050202"/>
            <a:ext cx="8507288" cy="3969819"/>
          </a:xfrm>
        </p:spPr>
        <p:txBody>
          <a:bodyPr>
            <a:normAutofit fontScale="77500" lnSpcReduction="20000"/>
          </a:bodyPr>
          <a:lstStyle/>
          <a:p>
            <a:r>
              <a:rPr lang="nl-NL" dirty="0" err="1"/>
              <a:t>Think</a:t>
            </a:r>
            <a:r>
              <a:rPr lang="nl-NL" dirty="0"/>
              <a:t> </a:t>
            </a:r>
            <a:r>
              <a:rPr lang="nl-NL" dirty="0" err="1"/>
              <a:t>and</a:t>
            </a:r>
            <a:r>
              <a:rPr lang="nl-NL" dirty="0"/>
              <a:t> act: Profit – People – </a:t>
            </a:r>
            <a:r>
              <a:rPr lang="nl-NL" dirty="0" err="1"/>
              <a:t>Planet</a:t>
            </a:r>
            <a:endParaRPr lang="nl-NL" dirty="0"/>
          </a:p>
          <a:p>
            <a:r>
              <a:rPr lang="nl-NL" dirty="0"/>
              <a:t>Eurocircuits</a:t>
            </a:r>
          </a:p>
          <a:p>
            <a:pPr lvl="1"/>
            <a:r>
              <a:rPr lang="nl-NL" dirty="0"/>
              <a:t>Green energy </a:t>
            </a:r>
            <a:r>
              <a:rPr lang="nl-NL" dirty="0" err="1"/>
              <a:t>only</a:t>
            </a:r>
            <a:r>
              <a:rPr lang="nl-NL" dirty="0"/>
              <a:t> (</a:t>
            </a:r>
            <a:r>
              <a:rPr lang="nl-NL" dirty="0" err="1"/>
              <a:t>bought</a:t>
            </a:r>
            <a:r>
              <a:rPr lang="nl-NL" dirty="0"/>
              <a:t> </a:t>
            </a:r>
            <a:r>
              <a:rPr lang="nl-NL" dirty="0" err="1"/>
              <a:t>and</a:t>
            </a:r>
            <a:r>
              <a:rPr lang="nl-NL" dirty="0"/>
              <a:t> </a:t>
            </a:r>
            <a:r>
              <a:rPr lang="nl-NL" dirty="0" err="1"/>
              <a:t>installed</a:t>
            </a:r>
            <a:r>
              <a:rPr lang="nl-NL" dirty="0"/>
              <a:t>)</a:t>
            </a:r>
          </a:p>
          <a:p>
            <a:pPr lvl="1"/>
            <a:r>
              <a:rPr lang="nl-NL" dirty="0"/>
              <a:t>Managers </a:t>
            </a:r>
            <a:r>
              <a:rPr lang="nl-NL" dirty="0" err="1"/>
              <a:t>dedicated</a:t>
            </a:r>
            <a:r>
              <a:rPr lang="nl-NL" dirty="0"/>
              <a:t> </a:t>
            </a:r>
            <a:r>
              <a:rPr lang="nl-NL" dirty="0" err="1"/>
              <a:t>to</a:t>
            </a:r>
            <a:r>
              <a:rPr lang="nl-NL" dirty="0"/>
              <a:t> </a:t>
            </a:r>
            <a:r>
              <a:rPr lang="nl-NL" dirty="0" err="1"/>
              <a:t>every</a:t>
            </a:r>
            <a:r>
              <a:rPr lang="nl-NL" dirty="0"/>
              <a:t> field of CSR</a:t>
            </a:r>
          </a:p>
          <a:p>
            <a:pPr lvl="1"/>
            <a:r>
              <a:rPr lang="nl-NL" dirty="0"/>
              <a:t>ISO14001 in Germany, India </a:t>
            </a:r>
            <a:r>
              <a:rPr lang="nl-NL" dirty="0" err="1"/>
              <a:t>and</a:t>
            </a:r>
            <a:r>
              <a:rPr lang="nl-NL" dirty="0"/>
              <a:t> </a:t>
            </a:r>
            <a:r>
              <a:rPr lang="nl-NL" dirty="0" err="1"/>
              <a:t>almost</a:t>
            </a:r>
            <a:r>
              <a:rPr lang="nl-NL" dirty="0"/>
              <a:t> in Eger</a:t>
            </a:r>
          </a:p>
          <a:p>
            <a:pPr lvl="1"/>
            <a:r>
              <a:rPr lang="nl-NL" dirty="0"/>
              <a:t>Brand new water treatment (+1M€)</a:t>
            </a:r>
          </a:p>
          <a:p>
            <a:pPr lvl="1"/>
            <a:r>
              <a:rPr lang="nl-NL" dirty="0" err="1"/>
              <a:t>Measuring</a:t>
            </a:r>
            <a:r>
              <a:rPr lang="nl-NL" dirty="0"/>
              <a:t> </a:t>
            </a:r>
            <a:r>
              <a:rPr lang="nl-NL" dirty="0" err="1"/>
              <a:t>and</a:t>
            </a:r>
            <a:r>
              <a:rPr lang="nl-NL" dirty="0"/>
              <a:t> monitoring air </a:t>
            </a:r>
            <a:r>
              <a:rPr lang="nl-NL" dirty="0" err="1"/>
              <a:t>polution</a:t>
            </a:r>
            <a:r>
              <a:rPr lang="nl-NL" dirty="0"/>
              <a:t> </a:t>
            </a:r>
            <a:r>
              <a:rPr lang="nl-NL" dirty="0" err="1"/>
              <a:t>after</a:t>
            </a:r>
            <a:r>
              <a:rPr lang="nl-NL" dirty="0"/>
              <a:t> </a:t>
            </a:r>
            <a:r>
              <a:rPr lang="nl-NL" dirty="0" err="1"/>
              <a:t>the</a:t>
            </a:r>
            <a:r>
              <a:rPr lang="nl-NL" dirty="0"/>
              <a:t> filters</a:t>
            </a:r>
          </a:p>
          <a:p>
            <a:pPr lvl="1"/>
            <a:r>
              <a:rPr lang="nl-NL" dirty="0"/>
              <a:t>Carbon footprint </a:t>
            </a:r>
            <a:r>
              <a:rPr lang="nl-NL" dirty="0" err="1"/>
              <a:t>calculation</a:t>
            </a:r>
            <a:r>
              <a:rPr lang="nl-NL" dirty="0"/>
              <a:t> </a:t>
            </a:r>
            <a:r>
              <a:rPr lang="nl-NL" dirty="0" err="1"/>
              <a:t>together</a:t>
            </a:r>
            <a:r>
              <a:rPr lang="nl-NL" dirty="0"/>
              <a:t> </a:t>
            </a:r>
            <a:r>
              <a:rPr lang="nl-NL" dirty="0" err="1"/>
              <a:t>with</a:t>
            </a:r>
            <a:r>
              <a:rPr lang="nl-NL" dirty="0"/>
              <a:t> Fraunhofer</a:t>
            </a:r>
          </a:p>
          <a:p>
            <a:pPr lvl="1"/>
            <a:r>
              <a:rPr lang="nl-NL" dirty="0" err="1"/>
              <a:t>Social</a:t>
            </a:r>
            <a:r>
              <a:rPr lang="nl-NL" dirty="0"/>
              <a:t> engagement (European </a:t>
            </a:r>
            <a:r>
              <a:rPr lang="nl-NL" dirty="0" err="1"/>
              <a:t>Students</a:t>
            </a:r>
            <a:r>
              <a:rPr lang="nl-NL" dirty="0"/>
              <a:t> </a:t>
            </a:r>
            <a:r>
              <a:rPr lang="nl-NL" dirty="0" err="1"/>
              <a:t>and</a:t>
            </a:r>
            <a:r>
              <a:rPr lang="nl-NL" dirty="0"/>
              <a:t> Student Teams (</a:t>
            </a:r>
            <a:r>
              <a:rPr lang="nl-NL" dirty="0">
                <a:hlinkClick r:id="rId4"/>
              </a:rPr>
              <a:t>HAN solar boat </a:t>
            </a:r>
            <a:r>
              <a:rPr lang="nl-NL" dirty="0"/>
              <a:t>– HAN soldering </a:t>
            </a:r>
            <a:r>
              <a:rPr lang="nl-NL" dirty="0" err="1"/>
              <a:t>contest</a:t>
            </a:r>
            <a:r>
              <a:rPr lang="nl-NL" dirty="0"/>
              <a:t>) – community sponsoring)</a:t>
            </a:r>
          </a:p>
          <a:p>
            <a:pPr lvl="1"/>
            <a:r>
              <a:rPr lang="nl-NL" dirty="0" err="1"/>
              <a:t>Competitive</a:t>
            </a:r>
            <a:r>
              <a:rPr lang="nl-NL" dirty="0"/>
              <a:t> </a:t>
            </a:r>
            <a:r>
              <a:rPr lang="nl-NL" dirty="0" err="1"/>
              <a:t>wages</a:t>
            </a:r>
            <a:r>
              <a:rPr lang="nl-NL" dirty="0"/>
              <a:t> </a:t>
            </a:r>
            <a:r>
              <a:rPr lang="nl-NL" dirty="0" err="1"/>
              <a:t>for</a:t>
            </a:r>
            <a:r>
              <a:rPr lang="nl-NL" dirty="0"/>
              <a:t> </a:t>
            </a:r>
            <a:r>
              <a:rPr lang="nl-NL" dirty="0" err="1"/>
              <a:t>our</a:t>
            </a:r>
            <a:r>
              <a:rPr lang="nl-NL" dirty="0"/>
              <a:t> team members</a:t>
            </a:r>
          </a:p>
          <a:p>
            <a:pPr lvl="1"/>
            <a:r>
              <a:rPr lang="nl-NL" dirty="0" err="1"/>
              <a:t>Pay</a:t>
            </a:r>
            <a:r>
              <a:rPr lang="nl-NL" dirty="0"/>
              <a:t> </a:t>
            </a:r>
            <a:r>
              <a:rPr lang="nl-NL" dirty="0" err="1"/>
              <a:t>local</a:t>
            </a:r>
            <a:r>
              <a:rPr lang="nl-NL" dirty="0"/>
              <a:t> </a:t>
            </a:r>
            <a:r>
              <a:rPr lang="nl-NL" dirty="0" err="1"/>
              <a:t>taxes</a:t>
            </a:r>
            <a:r>
              <a:rPr lang="nl-NL" dirty="0"/>
              <a:t> in Europe</a:t>
            </a:r>
          </a:p>
          <a:p>
            <a:pPr lvl="1"/>
            <a:r>
              <a:rPr lang="nl-NL" dirty="0"/>
              <a:t>Make </a:t>
            </a:r>
            <a:r>
              <a:rPr lang="nl-NL" dirty="0" err="1"/>
              <a:t>profit</a:t>
            </a:r>
            <a:r>
              <a:rPr lang="nl-NL" dirty="0"/>
              <a:t> </a:t>
            </a:r>
            <a:r>
              <a:rPr lang="nl-NL" dirty="0" err="1"/>
              <a:t>to</a:t>
            </a:r>
            <a:r>
              <a:rPr lang="nl-NL" dirty="0"/>
              <a:t> continue </a:t>
            </a:r>
            <a:r>
              <a:rPr lang="nl-NL" dirty="0" err="1"/>
              <a:t>to</a:t>
            </a:r>
            <a:r>
              <a:rPr lang="nl-NL" dirty="0"/>
              <a:t> </a:t>
            </a:r>
            <a:r>
              <a:rPr lang="nl-NL" dirty="0" err="1"/>
              <a:t>invest</a:t>
            </a:r>
            <a:r>
              <a:rPr lang="nl-NL" dirty="0"/>
              <a:t> </a:t>
            </a:r>
            <a:r>
              <a:rPr lang="nl-NL" dirty="0" err="1"/>
              <a:t>and</a:t>
            </a:r>
            <a:r>
              <a:rPr lang="nl-NL" dirty="0"/>
              <a:t> </a:t>
            </a:r>
            <a:r>
              <a:rPr lang="nl-NL" dirty="0" err="1"/>
              <a:t>develop</a:t>
            </a:r>
            <a:endParaRPr lang="nl-NL" dirty="0"/>
          </a:p>
        </p:txBody>
      </p:sp>
    </p:spTree>
    <p:extLst>
      <p:ext uri="{BB962C8B-B14F-4D97-AF65-F5344CB8AC3E}">
        <p14:creationId xmlns:p14="http://schemas.microsoft.com/office/powerpoint/2010/main" val="211973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anim calcmode="lin" valueType="num">
                                      <p:cBhvr additive="base">
                                        <p:cTn id="57" dur="500" fill="hold"/>
                                        <p:tgtEl>
                                          <p:spTgt spid="1026"/>
                                        </p:tgtEl>
                                        <p:attrNameLst>
                                          <p:attrName>ppt_x</p:attrName>
                                        </p:attrNameLst>
                                      </p:cBhvr>
                                      <p:tavLst>
                                        <p:tav tm="0">
                                          <p:val>
                                            <p:strVal val="#ppt_x"/>
                                          </p:val>
                                        </p:tav>
                                        <p:tav tm="100000">
                                          <p:val>
                                            <p:strVal val="#ppt_x"/>
                                          </p:val>
                                        </p:tav>
                                      </p:tavLst>
                                    </p:anim>
                                    <p:anim calcmode="lin" valueType="num">
                                      <p:cBhvr additive="base">
                                        <p:cTn id="5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240C-29B2-81F4-3A7D-F06D6B37D2AF}"/>
              </a:ext>
            </a:extLst>
          </p:cNvPr>
          <p:cNvSpPr>
            <a:spLocks noGrp="1"/>
          </p:cNvSpPr>
          <p:nvPr>
            <p:ph type="title"/>
          </p:nvPr>
        </p:nvSpPr>
        <p:spPr/>
        <p:txBody>
          <a:bodyPr/>
          <a:lstStyle/>
          <a:p>
            <a:r>
              <a:rPr lang="nl-NL" dirty="0"/>
              <a:t>2L – 100x80mm – green - leadfree</a:t>
            </a:r>
          </a:p>
        </p:txBody>
      </p:sp>
      <p:sp>
        <p:nvSpPr>
          <p:cNvPr id="3" name="Text Placeholder 2">
            <a:extLst>
              <a:ext uri="{FF2B5EF4-FFF2-40B4-BE49-F238E27FC236}">
                <a16:creationId xmlns:a16="http://schemas.microsoft.com/office/drawing/2014/main" id="{C1095152-0FF4-BC54-B1D4-A2D15CB9A4FF}"/>
              </a:ext>
            </a:extLst>
          </p:cNvPr>
          <p:cNvSpPr>
            <a:spLocks noGrp="1"/>
          </p:cNvSpPr>
          <p:nvPr>
            <p:ph type="body" idx="1"/>
          </p:nvPr>
        </p:nvSpPr>
        <p:spPr>
          <a:xfrm>
            <a:off x="457199" y="987574"/>
            <a:ext cx="4040188" cy="479822"/>
          </a:xfrm>
        </p:spPr>
        <p:txBody>
          <a:bodyPr/>
          <a:lstStyle/>
          <a:p>
            <a:r>
              <a:rPr lang="nl-NL" dirty="0"/>
              <a:t>2pcs in 3WD - Eurocircuits</a:t>
            </a:r>
          </a:p>
        </p:txBody>
      </p:sp>
      <p:sp>
        <p:nvSpPr>
          <p:cNvPr id="5" name="Text Placeholder 4">
            <a:extLst>
              <a:ext uri="{FF2B5EF4-FFF2-40B4-BE49-F238E27FC236}">
                <a16:creationId xmlns:a16="http://schemas.microsoft.com/office/drawing/2014/main" id="{E7FA9E55-201D-AEE9-7198-5069F5194A5D}"/>
              </a:ext>
            </a:extLst>
          </p:cNvPr>
          <p:cNvSpPr>
            <a:spLocks noGrp="1"/>
          </p:cNvSpPr>
          <p:nvPr>
            <p:ph type="body" sz="quarter" idx="3"/>
          </p:nvPr>
        </p:nvSpPr>
        <p:spPr>
          <a:xfrm>
            <a:off x="4497388" y="987574"/>
            <a:ext cx="4168318" cy="479822"/>
          </a:xfrm>
        </p:spPr>
        <p:txBody>
          <a:bodyPr/>
          <a:lstStyle/>
          <a:p>
            <a:r>
              <a:rPr lang="nl-NL" dirty="0"/>
              <a:t>5pcs in 3WD – Chinese M</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74A90C55-881F-9D71-23A2-9F6FC9F0CBF2}"/>
                  </a:ext>
                </a:extLst>
              </p14:cNvPr>
              <p14:cNvContentPartPr/>
              <p14:nvPr/>
            </p14:nvContentPartPr>
            <p14:xfrm>
              <a:off x="1448150" y="-397696"/>
              <a:ext cx="360" cy="360"/>
            </p14:xfrm>
          </p:contentPart>
        </mc:Choice>
        <mc:Fallback xmlns="">
          <p:pic>
            <p:nvPicPr>
              <p:cNvPr id="9" name="Ink 8">
                <a:extLst>
                  <a:ext uri="{FF2B5EF4-FFF2-40B4-BE49-F238E27FC236}">
                    <a16:creationId xmlns:a16="http://schemas.microsoft.com/office/drawing/2014/main" id="{74A90C55-881F-9D71-23A2-9F6FC9F0CBF2}"/>
                  </a:ext>
                </a:extLst>
              </p:cNvPr>
              <p:cNvPicPr/>
              <p:nvPr/>
            </p:nvPicPr>
            <p:blipFill>
              <a:blip r:embed="rId4"/>
              <a:stretch>
                <a:fillRect/>
              </a:stretch>
            </p:blipFill>
            <p:spPr>
              <a:xfrm>
                <a:off x="1439150" y="-406696"/>
                <a:ext cx="18000" cy="18000"/>
              </a:xfrm>
              <a:prstGeom prst="rect">
                <a:avLst/>
              </a:prstGeom>
            </p:spPr>
          </p:pic>
        </mc:Fallback>
      </mc:AlternateContent>
      <p:sp>
        <p:nvSpPr>
          <p:cNvPr id="6" name="Content Placeholder 3">
            <a:extLst>
              <a:ext uri="{FF2B5EF4-FFF2-40B4-BE49-F238E27FC236}">
                <a16:creationId xmlns:a16="http://schemas.microsoft.com/office/drawing/2014/main" id="{2904F26D-A3A7-BAD7-C731-928EC70B99F6}"/>
              </a:ext>
            </a:extLst>
          </p:cNvPr>
          <p:cNvSpPr>
            <a:spLocks noGrp="1"/>
          </p:cNvSpPr>
          <p:nvPr>
            <p:ph sz="half" idx="2"/>
          </p:nvPr>
        </p:nvSpPr>
        <p:spPr>
          <a:xfrm>
            <a:off x="539552" y="1666543"/>
            <a:ext cx="4032448" cy="3270977"/>
          </a:xfrm>
        </p:spPr>
        <p:txBody>
          <a:bodyPr>
            <a:normAutofit fontScale="92500"/>
          </a:bodyPr>
          <a:lstStyle/>
          <a:p>
            <a:r>
              <a:rPr lang="nl-NL" sz="2200" dirty="0" err="1"/>
              <a:t>Frontend</a:t>
            </a:r>
            <a:r>
              <a:rPr lang="nl-NL" sz="2200" dirty="0"/>
              <a:t> = 19,93€</a:t>
            </a:r>
          </a:p>
          <a:p>
            <a:r>
              <a:rPr lang="nl-NL" sz="2200" dirty="0"/>
              <a:t>Base </a:t>
            </a:r>
            <a:r>
              <a:rPr lang="nl-NL" sz="2200" dirty="0" err="1"/>
              <a:t>material</a:t>
            </a:r>
            <a:r>
              <a:rPr lang="nl-NL" sz="2200" dirty="0"/>
              <a:t> = 0,85€</a:t>
            </a:r>
          </a:p>
          <a:p>
            <a:r>
              <a:rPr lang="nl-NL" sz="2200" dirty="0"/>
              <a:t>= 25,14€ </a:t>
            </a:r>
            <a:r>
              <a:rPr lang="nl-NL" sz="2200" dirty="0" err="1"/>
              <a:t>incl</a:t>
            </a:r>
            <a:r>
              <a:rPr lang="nl-NL" sz="2200" dirty="0"/>
              <a:t> VAT</a:t>
            </a:r>
          </a:p>
          <a:p>
            <a:r>
              <a:rPr lang="nl-NL" sz="2200" dirty="0" err="1"/>
              <a:t>Leaving</a:t>
            </a:r>
            <a:r>
              <a:rPr lang="nl-NL" sz="2200" dirty="0"/>
              <a:t> 3,63€ </a:t>
            </a:r>
            <a:r>
              <a:rPr lang="nl-NL" sz="2200" dirty="0" err="1"/>
              <a:t>incl</a:t>
            </a:r>
            <a:r>
              <a:rPr lang="nl-NL" sz="2200" dirty="0"/>
              <a:t> VAT </a:t>
            </a:r>
            <a:r>
              <a:rPr lang="nl-NL" sz="2200" dirty="0" err="1"/>
              <a:t>to</a:t>
            </a:r>
            <a:r>
              <a:rPr lang="nl-NL" sz="2200" dirty="0"/>
              <a:t> cover </a:t>
            </a:r>
            <a:r>
              <a:rPr lang="nl-NL" sz="2200" dirty="0" err="1"/>
              <a:t>the</a:t>
            </a:r>
            <a:r>
              <a:rPr lang="nl-NL" sz="2200" dirty="0"/>
              <a:t> </a:t>
            </a:r>
            <a:r>
              <a:rPr lang="nl-NL" sz="2200" dirty="0" err="1"/>
              <a:t>costs</a:t>
            </a:r>
            <a:r>
              <a:rPr lang="nl-NL" sz="2200" dirty="0"/>
              <a:t> on </a:t>
            </a:r>
            <a:r>
              <a:rPr lang="nl-NL" sz="2200" dirty="0" err="1"/>
              <a:t>the</a:t>
            </a:r>
            <a:r>
              <a:rPr lang="nl-NL" sz="2200" dirty="0"/>
              <a:t> </a:t>
            </a:r>
            <a:r>
              <a:rPr lang="nl-NL" sz="2200" dirty="0" err="1"/>
              <a:t>previous</a:t>
            </a:r>
            <a:r>
              <a:rPr lang="nl-NL" sz="2200" dirty="0"/>
              <a:t> 4 slides.</a:t>
            </a:r>
            <a:br>
              <a:rPr lang="nl-NL" sz="2200" dirty="0"/>
            </a:br>
            <a:br>
              <a:rPr lang="nl-NL" sz="2200" dirty="0"/>
            </a:br>
            <a:r>
              <a:rPr lang="nl-NL" sz="2200" dirty="0" err="1"/>
              <a:t>Thus</a:t>
            </a:r>
            <a:r>
              <a:rPr lang="nl-NL" sz="2200" dirty="0"/>
              <a:t> these </a:t>
            </a:r>
            <a:r>
              <a:rPr lang="nl-NL" sz="2200" dirty="0" err="1"/>
              <a:t>costs</a:t>
            </a:r>
            <a:r>
              <a:rPr lang="nl-NL" sz="2200" dirty="0"/>
              <a:t> are </a:t>
            </a:r>
            <a:r>
              <a:rPr lang="nl-NL" sz="2200" dirty="0" err="1"/>
              <a:t>subsidised</a:t>
            </a:r>
            <a:r>
              <a:rPr lang="nl-NL" sz="2200" dirty="0"/>
              <a:t> </a:t>
            </a:r>
            <a:r>
              <a:rPr lang="nl-NL" sz="2200" dirty="0" err="1"/>
              <a:t>by</a:t>
            </a:r>
            <a:r>
              <a:rPr lang="nl-NL" sz="2200" dirty="0"/>
              <a:t> </a:t>
            </a:r>
            <a:r>
              <a:rPr lang="nl-NL" sz="2200" dirty="0" err="1"/>
              <a:t>us</a:t>
            </a:r>
            <a:r>
              <a:rPr lang="nl-NL" sz="2200" dirty="0"/>
              <a:t> </a:t>
            </a:r>
            <a:r>
              <a:rPr lang="nl-NL" sz="2200" dirty="0" err="1"/>
              <a:t>and</a:t>
            </a:r>
            <a:r>
              <a:rPr lang="nl-NL" sz="2200" dirty="0"/>
              <a:t> </a:t>
            </a:r>
            <a:r>
              <a:rPr lang="nl-NL" sz="2200" dirty="0" err="1"/>
              <a:t>our</a:t>
            </a:r>
            <a:r>
              <a:rPr lang="nl-NL" sz="2200" dirty="0"/>
              <a:t> European professional </a:t>
            </a:r>
            <a:r>
              <a:rPr lang="nl-NL" sz="2200" dirty="0" err="1"/>
              <a:t>customers</a:t>
            </a:r>
            <a:endParaRPr lang="nl-NL" sz="2200" dirty="0"/>
          </a:p>
          <a:p>
            <a:endParaRPr lang="nl-NL" sz="2200" dirty="0"/>
          </a:p>
        </p:txBody>
      </p:sp>
      <p:sp>
        <p:nvSpPr>
          <p:cNvPr id="7" name="Content Placeholder 3">
            <a:extLst>
              <a:ext uri="{FF2B5EF4-FFF2-40B4-BE49-F238E27FC236}">
                <a16:creationId xmlns:a16="http://schemas.microsoft.com/office/drawing/2014/main" id="{0576B955-E94A-BC56-B6BD-AAB7D970B051}"/>
              </a:ext>
            </a:extLst>
          </p:cNvPr>
          <p:cNvSpPr txBox="1">
            <a:spLocks/>
          </p:cNvSpPr>
          <p:nvPr/>
        </p:nvSpPr>
        <p:spPr>
          <a:xfrm>
            <a:off x="4572000" y="1666544"/>
            <a:ext cx="3888432" cy="29934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nl-NL" sz="2000" dirty="0" err="1"/>
              <a:t>Frontend</a:t>
            </a:r>
            <a:r>
              <a:rPr lang="nl-NL" sz="2000" dirty="0"/>
              <a:t> = ? €</a:t>
            </a:r>
          </a:p>
          <a:p>
            <a:r>
              <a:rPr lang="nl-NL" sz="2000" dirty="0"/>
              <a:t>Base </a:t>
            </a:r>
            <a:r>
              <a:rPr lang="nl-NL" sz="2000" dirty="0" err="1"/>
              <a:t>material</a:t>
            </a:r>
            <a:r>
              <a:rPr lang="nl-NL" sz="2000" dirty="0"/>
              <a:t> = +/- 1€ ?</a:t>
            </a:r>
          </a:p>
          <a:p>
            <a:r>
              <a:rPr lang="nl-NL" sz="2000" dirty="0" err="1"/>
              <a:t>Leaving</a:t>
            </a:r>
            <a:r>
              <a:rPr lang="nl-NL" sz="2000" dirty="0"/>
              <a:t> 1,85€ </a:t>
            </a:r>
            <a:r>
              <a:rPr lang="nl-NL" sz="2000" dirty="0" err="1"/>
              <a:t>excl</a:t>
            </a:r>
            <a:r>
              <a:rPr lang="nl-NL" sz="2000" dirty="0"/>
              <a:t> VAT </a:t>
            </a:r>
            <a:r>
              <a:rPr lang="nl-NL" sz="2000" dirty="0" err="1"/>
              <a:t>to</a:t>
            </a:r>
            <a:r>
              <a:rPr lang="nl-NL" sz="2000" dirty="0"/>
              <a:t> cover </a:t>
            </a:r>
            <a:r>
              <a:rPr lang="nl-NL" sz="2000" dirty="0" err="1"/>
              <a:t>the</a:t>
            </a:r>
            <a:r>
              <a:rPr lang="nl-NL" sz="2000" dirty="0"/>
              <a:t> </a:t>
            </a:r>
            <a:r>
              <a:rPr lang="nl-NL" sz="2000" dirty="0" err="1"/>
              <a:t>Frontend</a:t>
            </a:r>
            <a:r>
              <a:rPr lang="nl-NL" sz="2000" dirty="0"/>
              <a:t> </a:t>
            </a:r>
            <a:r>
              <a:rPr lang="nl-NL" sz="2000" dirty="0" err="1"/>
              <a:t>cost</a:t>
            </a:r>
            <a:r>
              <a:rPr lang="nl-NL" sz="2000" dirty="0"/>
              <a:t> </a:t>
            </a:r>
            <a:r>
              <a:rPr lang="nl-NL" sz="2000" dirty="0" err="1"/>
              <a:t>and</a:t>
            </a:r>
            <a:r>
              <a:rPr lang="nl-NL" sz="2000" dirty="0"/>
              <a:t> </a:t>
            </a:r>
            <a:r>
              <a:rPr lang="nl-NL" sz="2000" dirty="0" err="1"/>
              <a:t>the</a:t>
            </a:r>
            <a:r>
              <a:rPr lang="nl-NL" sz="2000" dirty="0"/>
              <a:t> </a:t>
            </a:r>
            <a:r>
              <a:rPr lang="nl-NL" sz="2000" dirty="0" err="1"/>
              <a:t>costs</a:t>
            </a:r>
            <a:r>
              <a:rPr lang="nl-NL" sz="2000" dirty="0"/>
              <a:t> on </a:t>
            </a:r>
            <a:r>
              <a:rPr lang="nl-NL" sz="2000" dirty="0" err="1"/>
              <a:t>the</a:t>
            </a:r>
            <a:r>
              <a:rPr lang="nl-NL" sz="2000" dirty="0"/>
              <a:t> </a:t>
            </a:r>
            <a:r>
              <a:rPr lang="nl-NL" sz="2000" dirty="0" err="1"/>
              <a:t>previous</a:t>
            </a:r>
            <a:r>
              <a:rPr lang="nl-NL" sz="2000" dirty="0"/>
              <a:t> 4 slides.</a:t>
            </a:r>
            <a:br>
              <a:rPr lang="nl-NL" sz="2000" dirty="0"/>
            </a:br>
            <a:endParaRPr lang="nl-NL" sz="2000" dirty="0"/>
          </a:p>
          <a:p>
            <a:r>
              <a:rPr lang="nl-NL" sz="2000" dirty="0"/>
              <a:t>=&gt; does </a:t>
            </a:r>
            <a:r>
              <a:rPr lang="nl-NL" sz="2000" dirty="0" err="1"/>
              <a:t>any</a:t>
            </a:r>
            <a:r>
              <a:rPr lang="nl-NL" sz="2000" dirty="0"/>
              <a:t> </a:t>
            </a:r>
            <a:r>
              <a:rPr lang="nl-NL" sz="2000" dirty="0" err="1"/>
              <a:t>one</a:t>
            </a:r>
            <a:r>
              <a:rPr lang="nl-NL" sz="2000" dirty="0"/>
              <a:t> </a:t>
            </a:r>
            <a:r>
              <a:rPr lang="nl-NL" sz="2000" dirty="0" err="1"/>
              <a:t>believe</a:t>
            </a:r>
            <a:r>
              <a:rPr lang="nl-NL" sz="2000" dirty="0"/>
              <a:t> </a:t>
            </a:r>
            <a:r>
              <a:rPr lang="nl-NL" sz="2000" dirty="0" err="1"/>
              <a:t>this</a:t>
            </a:r>
            <a:r>
              <a:rPr lang="nl-NL" sz="2000" dirty="0"/>
              <a:t> is </a:t>
            </a:r>
            <a:r>
              <a:rPr lang="nl-NL" sz="2000" dirty="0" err="1"/>
              <a:t>possible</a:t>
            </a:r>
            <a:r>
              <a:rPr lang="nl-NL" sz="2000" dirty="0"/>
              <a:t>?</a:t>
            </a:r>
          </a:p>
        </p:txBody>
      </p:sp>
    </p:spTree>
    <p:extLst>
      <p:ext uri="{BB962C8B-B14F-4D97-AF65-F5344CB8AC3E}">
        <p14:creationId xmlns:p14="http://schemas.microsoft.com/office/powerpoint/2010/main" val="1781524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240C-29B2-81F4-3A7D-F06D6B37D2AF}"/>
              </a:ext>
            </a:extLst>
          </p:cNvPr>
          <p:cNvSpPr>
            <a:spLocks noGrp="1"/>
          </p:cNvSpPr>
          <p:nvPr>
            <p:ph type="title"/>
          </p:nvPr>
        </p:nvSpPr>
        <p:spPr/>
        <p:txBody>
          <a:bodyPr/>
          <a:lstStyle/>
          <a:p>
            <a:r>
              <a:rPr lang="nl-NL" dirty="0"/>
              <a:t>2L – 100x80mm – green - leadfree</a:t>
            </a:r>
          </a:p>
        </p:txBody>
      </p:sp>
      <p:sp>
        <p:nvSpPr>
          <p:cNvPr id="3" name="Text Placeholder 2">
            <a:extLst>
              <a:ext uri="{FF2B5EF4-FFF2-40B4-BE49-F238E27FC236}">
                <a16:creationId xmlns:a16="http://schemas.microsoft.com/office/drawing/2014/main" id="{C1095152-0FF4-BC54-B1D4-A2D15CB9A4FF}"/>
              </a:ext>
            </a:extLst>
          </p:cNvPr>
          <p:cNvSpPr>
            <a:spLocks noGrp="1"/>
          </p:cNvSpPr>
          <p:nvPr>
            <p:ph type="body" idx="1"/>
          </p:nvPr>
        </p:nvSpPr>
        <p:spPr>
          <a:xfrm>
            <a:off x="457199" y="987574"/>
            <a:ext cx="4040188" cy="479822"/>
          </a:xfrm>
        </p:spPr>
        <p:txBody>
          <a:bodyPr/>
          <a:lstStyle/>
          <a:p>
            <a:r>
              <a:rPr lang="nl-NL" dirty="0"/>
              <a:t>2pcs in 3WD - Eurocircuits</a:t>
            </a:r>
          </a:p>
        </p:txBody>
      </p:sp>
      <p:sp>
        <p:nvSpPr>
          <p:cNvPr id="5" name="Text Placeholder 4">
            <a:extLst>
              <a:ext uri="{FF2B5EF4-FFF2-40B4-BE49-F238E27FC236}">
                <a16:creationId xmlns:a16="http://schemas.microsoft.com/office/drawing/2014/main" id="{E7FA9E55-201D-AEE9-7198-5069F5194A5D}"/>
              </a:ext>
            </a:extLst>
          </p:cNvPr>
          <p:cNvSpPr>
            <a:spLocks noGrp="1"/>
          </p:cNvSpPr>
          <p:nvPr>
            <p:ph type="body" sz="quarter" idx="3"/>
          </p:nvPr>
        </p:nvSpPr>
        <p:spPr>
          <a:xfrm>
            <a:off x="4754058" y="987574"/>
            <a:ext cx="3911648" cy="479822"/>
          </a:xfrm>
        </p:spPr>
        <p:txBody>
          <a:bodyPr/>
          <a:lstStyle/>
          <a:p>
            <a:r>
              <a:rPr lang="nl-NL" dirty="0"/>
              <a:t>5pcs in 3WD – Chinese M</a:t>
            </a:r>
          </a:p>
        </p:txBody>
      </p:sp>
      <p:pic>
        <p:nvPicPr>
          <p:cNvPr id="3074" name="Picture 2">
            <a:extLst>
              <a:ext uri="{FF2B5EF4-FFF2-40B4-BE49-F238E27FC236}">
                <a16:creationId xmlns:a16="http://schemas.microsoft.com/office/drawing/2014/main" id="{0CA62A8C-CC6C-5664-CB62-F2098E31D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9622"/>
            <a:ext cx="2946921" cy="372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1F0E26F-755D-8073-212F-D93BB89A8BE5}"/>
              </a:ext>
            </a:extLst>
          </p:cNvPr>
          <p:cNvPicPr>
            <a:picLocks noChangeAspect="1"/>
          </p:cNvPicPr>
          <p:nvPr/>
        </p:nvPicPr>
        <p:blipFill>
          <a:blip r:embed="rId4"/>
          <a:stretch>
            <a:fillRect/>
          </a:stretch>
        </p:blipFill>
        <p:spPr>
          <a:xfrm>
            <a:off x="4754057" y="1419622"/>
            <a:ext cx="3093684" cy="3723878"/>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BC65FF9-1147-DA20-A1C3-2F0C379A907B}"/>
                  </a:ext>
                </a:extLst>
              </p14:cNvPr>
              <p14:cNvContentPartPr/>
              <p14:nvPr/>
            </p14:nvContentPartPr>
            <p14:xfrm>
              <a:off x="2982470" y="3860384"/>
              <a:ext cx="708120" cy="358200"/>
            </p14:xfrm>
          </p:contentPart>
        </mc:Choice>
        <mc:Fallback xmlns="">
          <p:pic>
            <p:nvPicPr>
              <p:cNvPr id="8" name="Ink 7">
                <a:extLst>
                  <a:ext uri="{FF2B5EF4-FFF2-40B4-BE49-F238E27FC236}">
                    <a16:creationId xmlns:a16="http://schemas.microsoft.com/office/drawing/2014/main" id="{7BC65FF9-1147-DA20-A1C3-2F0C379A907B}"/>
                  </a:ext>
                </a:extLst>
              </p:cNvPr>
              <p:cNvPicPr/>
              <p:nvPr/>
            </p:nvPicPr>
            <p:blipFill>
              <a:blip r:embed="rId6"/>
              <a:stretch>
                <a:fillRect/>
              </a:stretch>
            </p:blipFill>
            <p:spPr>
              <a:xfrm>
                <a:off x="2973830" y="3851744"/>
                <a:ext cx="72576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C1FBF39D-48D6-E834-46DF-A165A33D88C6}"/>
                  </a:ext>
                </a:extLst>
              </p14:cNvPr>
              <p14:cNvContentPartPr/>
              <p14:nvPr/>
            </p14:nvContentPartPr>
            <p14:xfrm>
              <a:off x="1436630" y="4332344"/>
              <a:ext cx="730800" cy="9000"/>
            </p14:xfrm>
          </p:contentPart>
        </mc:Choice>
        <mc:Fallback xmlns="">
          <p:pic>
            <p:nvPicPr>
              <p:cNvPr id="9" name="Ink 8">
                <a:extLst>
                  <a:ext uri="{FF2B5EF4-FFF2-40B4-BE49-F238E27FC236}">
                    <a16:creationId xmlns:a16="http://schemas.microsoft.com/office/drawing/2014/main" id="{C1FBF39D-48D6-E834-46DF-A165A33D88C6}"/>
                  </a:ext>
                </a:extLst>
              </p:cNvPr>
              <p:cNvPicPr/>
              <p:nvPr/>
            </p:nvPicPr>
            <p:blipFill>
              <a:blip r:embed="rId8"/>
              <a:stretch>
                <a:fillRect/>
              </a:stretch>
            </p:blipFill>
            <p:spPr>
              <a:xfrm>
                <a:off x="1427990" y="4323704"/>
                <a:ext cx="7484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00A0364-9102-A5FB-1F01-2981307EC1F2}"/>
                  </a:ext>
                </a:extLst>
              </p14:cNvPr>
              <p14:cNvContentPartPr/>
              <p14:nvPr/>
            </p14:nvContentPartPr>
            <p14:xfrm>
              <a:off x="1171310" y="4960184"/>
              <a:ext cx="360" cy="2160"/>
            </p14:xfrm>
          </p:contentPart>
        </mc:Choice>
        <mc:Fallback xmlns="">
          <p:pic>
            <p:nvPicPr>
              <p:cNvPr id="10" name="Ink 9">
                <a:extLst>
                  <a:ext uri="{FF2B5EF4-FFF2-40B4-BE49-F238E27FC236}">
                    <a16:creationId xmlns:a16="http://schemas.microsoft.com/office/drawing/2014/main" id="{200A0364-9102-A5FB-1F01-2981307EC1F2}"/>
                  </a:ext>
                </a:extLst>
              </p:cNvPr>
              <p:cNvPicPr/>
              <p:nvPr/>
            </p:nvPicPr>
            <p:blipFill>
              <a:blip r:embed="rId10"/>
              <a:stretch>
                <a:fillRect/>
              </a:stretch>
            </p:blipFill>
            <p:spPr>
              <a:xfrm>
                <a:off x="1162670" y="4951184"/>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0660119-E9D1-DC0E-6065-C9406159FF12}"/>
                  </a:ext>
                </a:extLst>
              </p14:cNvPr>
              <p14:cNvContentPartPr/>
              <p14:nvPr/>
            </p14:nvContentPartPr>
            <p14:xfrm>
              <a:off x="883310" y="4959824"/>
              <a:ext cx="819360" cy="21600"/>
            </p14:xfrm>
          </p:contentPart>
        </mc:Choice>
        <mc:Fallback xmlns="">
          <p:pic>
            <p:nvPicPr>
              <p:cNvPr id="11" name="Ink 10">
                <a:extLst>
                  <a:ext uri="{FF2B5EF4-FFF2-40B4-BE49-F238E27FC236}">
                    <a16:creationId xmlns:a16="http://schemas.microsoft.com/office/drawing/2014/main" id="{00660119-E9D1-DC0E-6065-C9406159FF12}"/>
                  </a:ext>
                </a:extLst>
              </p:cNvPr>
              <p:cNvPicPr/>
              <p:nvPr/>
            </p:nvPicPr>
            <p:blipFill>
              <a:blip r:embed="rId12"/>
              <a:stretch>
                <a:fillRect/>
              </a:stretch>
            </p:blipFill>
            <p:spPr>
              <a:xfrm>
                <a:off x="874310" y="4950824"/>
                <a:ext cx="8370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94A6A277-61C9-CFD5-8FF6-5C8A4E851867}"/>
                  </a:ext>
                </a:extLst>
              </p14:cNvPr>
              <p14:cNvContentPartPr/>
              <p14:nvPr/>
            </p14:nvContentPartPr>
            <p14:xfrm>
              <a:off x="2377310" y="4746704"/>
              <a:ext cx="1400040" cy="285840"/>
            </p14:xfrm>
          </p:contentPart>
        </mc:Choice>
        <mc:Fallback xmlns="">
          <p:pic>
            <p:nvPicPr>
              <p:cNvPr id="12" name="Ink 11">
                <a:extLst>
                  <a:ext uri="{FF2B5EF4-FFF2-40B4-BE49-F238E27FC236}">
                    <a16:creationId xmlns:a16="http://schemas.microsoft.com/office/drawing/2014/main" id="{94A6A277-61C9-CFD5-8FF6-5C8A4E851867}"/>
                  </a:ext>
                </a:extLst>
              </p:cNvPr>
              <p:cNvPicPr/>
              <p:nvPr/>
            </p:nvPicPr>
            <p:blipFill>
              <a:blip r:embed="rId14"/>
              <a:stretch>
                <a:fillRect/>
              </a:stretch>
            </p:blipFill>
            <p:spPr>
              <a:xfrm>
                <a:off x="2368310" y="4738064"/>
                <a:ext cx="141768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B0219B37-8F61-A2F5-E43E-1396ED8711F8}"/>
                  </a:ext>
                </a:extLst>
              </p14:cNvPr>
              <p14:cNvContentPartPr/>
              <p14:nvPr/>
            </p14:nvContentPartPr>
            <p14:xfrm>
              <a:off x="7170710" y="3072344"/>
              <a:ext cx="636120" cy="319680"/>
            </p14:xfrm>
          </p:contentPart>
        </mc:Choice>
        <mc:Fallback xmlns="">
          <p:pic>
            <p:nvPicPr>
              <p:cNvPr id="13" name="Ink 12">
                <a:extLst>
                  <a:ext uri="{FF2B5EF4-FFF2-40B4-BE49-F238E27FC236}">
                    <a16:creationId xmlns:a16="http://schemas.microsoft.com/office/drawing/2014/main" id="{B0219B37-8F61-A2F5-E43E-1396ED8711F8}"/>
                  </a:ext>
                </a:extLst>
              </p:cNvPr>
              <p:cNvPicPr/>
              <p:nvPr/>
            </p:nvPicPr>
            <p:blipFill>
              <a:blip r:embed="rId16"/>
              <a:stretch>
                <a:fillRect/>
              </a:stretch>
            </p:blipFill>
            <p:spPr>
              <a:xfrm>
                <a:off x="7162070" y="3063704"/>
                <a:ext cx="65376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AE302BDF-F4BE-01B0-ACB7-0A55F5C17C42}"/>
                  </a:ext>
                </a:extLst>
              </p14:cNvPr>
              <p14:cNvContentPartPr/>
              <p14:nvPr/>
            </p14:nvContentPartPr>
            <p14:xfrm>
              <a:off x="5318510" y="2971184"/>
              <a:ext cx="621000" cy="14040"/>
            </p14:xfrm>
          </p:contentPart>
        </mc:Choice>
        <mc:Fallback xmlns="">
          <p:pic>
            <p:nvPicPr>
              <p:cNvPr id="14" name="Ink 13">
                <a:extLst>
                  <a:ext uri="{FF2B5EF4-FFF2-40B4-BE49-F238E27FC236}">
                    <a16:creationId xmlns:a16="http://schemas.microsoft.com/office/drawing/2014/main" id="{AE302BDF-F4BE-01B0-ACB7-0A55F5C17C42}"/>
                  </a:ext>
                </a:extLst>
              </p:cNvPr>
              <p:cNvPicPr/>
              <p:nvPr/>
            </p:nvPicPr>
            <p:blipFill>
              <a:blip r:embed="rId18"/>
              <a:stretch>
                <a:fillRect/>
              </a:stretch>
            </p:blipFill>
            <p:spPr>
              <a:xfrm>
                <a:off x="5309510" y="2962544"/>
                <a:ext cx="63864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4843CD9B-1BD9-4285-AC53-403175D715B4}"/>
                  </a:ext>
                </a:extLst>
              </p14:cNvPr>
              <p14:cNvContentPartPr/>
              <p14:nvPr/>
            </p14:nvContentPartPr>
            <p14:xfrm>
              <a:off x="6693710" y="4809344"/>
              <a:ext cx="999360" cy="21960"/>
            </p14:xfrm>
          </p:contentPart>
        </mc:Choice>
        <mc:Fallback xmlns="">
          <p:pic>
            <p:nvPicPr>
              <p:cNvPr id="15" name="Ink 14">
                <a:extLst>
                  <a:ext uri="{FF2B5EF4-FFF2-40B4-BE49-F238E27FC236}">
                    <a16:creationId xmlns:a16="http://schemas.microsoft.com/office/drawing/2014/main" id="{4843CD9B-1BD9-4285-AC53-403175D715B4}"/>
                  </a:ext>
                </a:extLst>
              </p:cNvPr>
              <p:cNvPicPr/>
              <p:nvPr/>
            </p:nvPicPr>
            <p:blipFill>
              <a:blip r:embed="rId20"/>
              <a:stretch>
                <a:fillRect/>
              </a:stretch>
            </p:blipFill>
            <p:spPr>
              <a:xfrm>
                <a:off x="6685070" y="4800704"/>
                <a:ext cx="10170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4FB2DAB8-52BB-8D16-A3EB-E515E3AB2FAA}"/>
                  </a:ext>
                </a:extLst>
              </p14:cNvPr>
              <p14:cNvContentPartPr/>
              <p14:nvPr/>
            </p14:nvContentPartPr>
            <p14:xfrm>
              <a:off x="7187990" y="4324424"/>
              <a:ext cx="587520" cy="324720"/>
            </p14:xfrm>
          </p:contentPart>
        </mc:Choice>
        <mc:Fallback xmlns="">
          <p:pic>
            <p:nvPicPr>
              <p:cNvPr id="16" name="Ink 15">
                <a:extLst>
                  <a:ext uri="{FF2B5EF4-FFF2-40B4-BE49-F238E27FC236}">
                    <a16:creationId xmlns:a16="http://schemas.microsoft.com/office/drawing/2014/main" id="{4FB2DAB8-52BB-8D16-A3EB-E515E3AB2FAA}"/>
                  </a:ext>
                </a:extLst>
              </p:cNvPr>
              <p:cNvPicPr/>
              <p:nvPr/>
            </p:nvPicPr>
            <p:blipFill>
              <a:blip r:embed="rId22"/>
              <a:stretch>
                <a:fillRect/>
              </a:stretch>
            </p:blipFill>
            <p:spPr>
              <a:xfrm>
                <a:off x="7178990" y="4315424"/>
                <a:ext cx="605160" cy="342360"/>
              </a:xfrm>
              <a:prstGeom prst="rect">
                <a:avLst/>
              </a:prstGeom>
            </p:spPr>
          </p:pic>
        </mc:Fallback>
      </mc:AlternateContent>
      <p:sp>
        <p:nvSpPr>
          <p:cNvPr id="17" name="TextBox 16">
            <a:extLst>
              <a:ext uri="{FF2B5EF4-FFF2-40B4-BE49-F238E27FC236}">
                <a16:creationId xmlns:a16="http://schemas.microsoft.com/office/drawing/2014/main" id="{A27C7533-70E8-AA46-ACB0-455DD939C9A4}"/>
              </a:ext>
            </a:extLst>
          </p:cNvPr>
          <p:cNvSpPr txBox="1"/>
          <p:nvPr/>
        </p:nvSpPr>
        <p:spPr>
          <a:xfrm>
            <a:off x="4909458" y="3392024"/>
            <a:ext cx="2542861" cy="261610"/>
          </a:xfrm>
          <a:prstGeom prst="rect">
            <a:avLst/>
          </a:prstGeom>
          <a:noFill/>
        </p:spPr>
        <p:txBody>
          <a:bodyPr wrap="square" rtlCol="0">
            <a:spAutoFit/>
          </a:bodyPr>
          <a:lstStyle/>
          <a:p>
            <a:r>
              <a:rPr lang="nl-NL" sz="1100" dirty="0" err="1">
                <a:solidFill>
                  <a:srgbClr val="FF0000"/>
                </a:solidFill>
              </a:rPr>
              <a:t>Excluding</a:t>
            </a:r>
            <a:r>
              <a:rPr lang="nl-NL" sz="1100" dirty="0">
                <a:solidFill>
                  <a:srgbClr val="FF0000"/>
                </a:solidFill>
              </a:rPr>
              <a:t> VAT </a:t>
            </a:r>
            <a:r>
              <a:rPr lang="nl-NL" sz="1100" dirty="0" err="1">
                <a:solidFill>
                  <a:srgbClr val="FF0000"/>
                </a:solidFill>
              </a:rPr>
              <a:t>and</a:t>
            </a:r>
            <a:r>
              <a:rPr lang="nl-NL" sz="1100" dirty="0">
                <a:solidFill>
                  <a:srgbClr val="FF0000"/>
                </a:solidFill>
              </a:rPr>
              <a:t> import </a:t>
            </a:r>
            <a:r>
              <a:rPr lang="nl-NL" sz="1100" dirty="0" err="1">
                <a:solidFill>
                  <a:srgbClr val="FF0000"/>
                </a:solidFill>
              </a:rPr>
              <a:t>duties</a:t>
            </a:r>
            <a:r>
              <a:rPr lang="nl-NL" sz="1100" dirty="0">
                <a:solidFill>
                  <a:srgbClr val="FF0000"/>
                </a:solidFill>
              </a:rPr>
              <a:t> + </a:t>
            </a:r>
            <a:r>
              <a:rPr lang="nl-NL" sz="1100" dirty="0" err="1">
                <a:solidFill>
                  <a:srgbClr val="FF0000"/>
                </a:solidFill>
              </a:rPr>
              <a:t>costs</a:t>
            </a:r>
            <a:endParaRPr lang="nl-NL" sz="1100" dirty="0">
              <a:solidFill>
                <a:srgbClr val="FF0000"/>
              </a:solidFill>
            </a:endParaRPr>
          </a:p>
        </p:txBody>
      </p:sp>
    </p:spTree>
    <p:extLst>
      <p:ext uri="{BB962C8B-B14F-4D97-AF65-F5344CB8AC3E}">
        <p14:creationId xmlns:p14="http://schemas.microsoft.com/office/powerpoint/2010/main" val="3788667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240C-29B2-81F4-3A7D-F06D6B37D2AF}"/>
              </a:ext>
            </a:extLst>
          </p:cNvPr>
          <p:cNvSpPr>
            <a:spLocks noGrp="1"/>
          </p:cNvSpPr>
          <p:nvPr>
            <p:ph type="title"/>
          </p:nvPr>
        </p:nvSpPr>
        <p:spPr/>
        <p:txBody>
          <a:bodyPr/>
          <a:lstStyle/>
          <a:p>
            <a:r>
              <a:rPr lang="nl-NL" dirty="0"/>
              <a:t>2L – 100x80mm – green - leadfree</a:t>
            </a:r>
          </a:p>
        </p:txBody>
      </p:sp>
      <p:sp>
        <p:nvSpPr>
          <p:cNvPr id="3" name="Text Placeholder 2">
            <a:extLst>
              <a:ext uri="{FF2B5EF4-FFF2-40B4-BE49-F238E27FC236}">
                <a16:creationId xmlns:a16="http://schemas.microsoft.com/office/drawing/2014/main" id="{C1095152-0FF4-BC54-B1D4-A2D15CB9A4FF}"/>
              </a:ext>
            </a:extLst>
          </p:cNvPr>
          <p:cNvSpPr>
            <a:spLocks noGrp="1"/>
          </p:cNvSpPr>
          <p:nvPr>
            <p:ph type="body" idx="1"/>
          </p:nvPr>
        </p:nvSpPr>
        <p:spPr>
          <a:xfrm>
            <a:off x="457199" y="987574"/>
            <a:ext cx="4040188" cy="479822"/>
          </a:xfrm>
        </p:spPr>
        <p:txBody>
          <a:bodyPr/>
          <a:lstStyle/>
          <a:p>
            <a:r>
              <a:rPr lang="nl-NL" dirty="0"/>
              <a:t>2pcs in 3WD - Eurocircuits</a:t>
            </a:r>
          </a:p>
        </p:txBody>
      </p:sp>
      <p:sp>
        <p:nvSpPr>
          <p:cNvPr id="5" name="Text Placeholder 4">
            <a:extLst>
              <a:ext uri="{FF2B5EF4-FFF2-40B4-BE49-F238E27FC236}">
                <a16:creationId xmlns:a16="http://schemas.microsoft.com/office/drawing/2014/main" id="{E7FA9E55-201D-AEE9-7198-5069F5194A5D}"/>
              </a:ext>
            </a:extLst>
          </p:cNvPr>
          <p:cNvSpPr>
            <a:spLocks noGrp="1"/>
          </p:cNvSpPr>
          <p:nvPr>
            <p:ph type="body" sz="quarter" idx="3"/>
          </p:nvPr>
        </p:nvSpPr>
        <p:spPr>
          <a:xfrm>
            <a:off x="4860032" y="987574"/>
            <a:ext cx="3805673" cy="479822"/>
          </a:xfrm>
        </p:spPr>
        <p:txBody>
          <a:bodyPr/>
          <a:lstStyle/>
          <a:p>
            <a:r>
              <a:rPr lang="nl-NL" dirty="0"/>
              <a:t>5pcs in 3WD – Chinese M</a:t>
            </a:r>
          </a:p>
        </p:txBody>
      </p:sp>
      <p:sp>
        <p:nvSpPr>
          <p:cNvPr id="6" name="Content Placeholder 3">
            <a:extLst>
              <a:ext uri="{FF2B5EF4-FFF2-40B4-BE49-F238E27FC236}">
                <a16:creationId xmlns:a16="http://schemas.microsoft.com/office/drawing/2014/main" id="{62C5DD1E-59DD-D015-29FE-DE619DCB806B}"/>
              </a:ext>
            </a:extLst>
          </p:cNvPr>
          <p:cNvSpPr>
            <a:spLocks noGrp="1"/>
          </p:cNvSpPr>
          <p:nvPr>
            <p:ph sz="half" idx="2"/>
          </p:nvPr>
        </p:nvSpPr>
        <p:spPr>
          <a:xfrm>
            <a:off x="457200" y="1631156"/>
            <a:ext cx="4040188" cy="2963466"/>
          </a:xfrm>
        </p:spPr>
        <p:txBody>
          <a:bodyPr/>
          <a:lstStyle/>
          <a:p>
            <a:r>
              <a:rPr lang="nl-NL" dirty="0">
                <a:solidFill>
                  <a:srgbClr val="FF0000"/>
                </a:solidFill>
              </a:rPr>
              <a:t>28,77€</a:t>
            </a:r>
          </a:p>
          <a:p>
            <a:r>
              <a:rPr lang="nl-NL" i="1" u="sng" dirty="0" err="1"/>
              <a:t>Including</a:t>
            </a:r>
            <a:endParaRPr lang="nl-NL" i="1" u="sng" dirty="0"/>
          </a:p>
          <a:p>
            <a:pPr lvl="1"/>
            <a:r>
              <a:rPr lang="nl-NL" dirty="0"/>
              <a:t>VAT</a:t>
            </a:r>
          </a:p>
          <a:p>
            <a:pPr lvl="1"/>
            <a:r>
              <a:rPr lang="nl-NL" dirty="0"/>
              <a:t>Transport</a:t>
            </a:r>
          </a:p>
          <a:p>
            <a:pPr lvl="1"/>
            <a:r>
              <a:rPr lang="nl-NL" dirty="0" err="1"/>
              <a:t>All</a:t>
            </a:r>
            <a:r>
              <a:rPr lang="nl-NL" dirty="0"/>
              <a:t> </a:t>
            </a:r>
            <a:r>
              <a:rPr lang="nl-NL" dirty="0" err="1"/>
              <a:t>costs</a:t>
            </a:r>
            <a:endParaRPr lang="nl-NL" dirty="0"/>
          </a:p>
          <a:p>
            <a:r>
              <a:rPr lang="nl-NL" dirty="0" err="1"/>
              <a:t>Shipped</a:t>
            </a:r>
            <a:r>
              <a:rPr lang="nl-NL" dirty="0"/>
              <a:t> on </a:t>
            </a:r>
            <a:r>
              <a:rPr lang="nl-NL" dirty="0" err="1"/>
              <a:t>working</a:t>
            </a:r>
            <a:r>
              <a:rPr lang="nl-NL" dirty="0"/>
              <a:t> </a:t>
            </a:r>
            <a:r>
              <a:rPr lang="nl-NL" dirty="0" err="1"/>
              <a:t>day</a:t>
            </a:r>
            <a:r>
              <a:rPr lang="nl-NL" dirty="0"/>
              <a:t> 3, </a:t>
            </a:r>
            <a:r>
              <a:rPr lang="nl-NL" dirty="0" err="1"/>
              <a:t>arrives</a:t>
            </a:r>
            <a:r>
              <a:rPr lang="nl-NL" dirty="0"/>
              <a:t> </a:t>
            </a:r>
            <a:r>
              <a:rPr lang="nl-NL" i="1" u="sng" dirty="0"/>
              <a:t>next </a:t>
            </a:r>
            <a:r>
              <a:rPr lang="nl-NL" i="1" u="sng" dirty="0" err="1"/>
              <a:t>day</a:t>
            </a:r>
            <a:endParaRPr lang="nl-NL" i="1" u="sng" dirty="0"/>
          </a:p>
        </p:txBody>
      </p:sp>
      <p:sp>
        <p:nvSpPr>
          <p:cNvPr id="7" name="Content Placeholder 5">
            <a:extLst>
              <a:ext uri="{FF2B5EF4-FFF2-40B4-BE49-F238E27FC236}">
                <a16:creationId xmlns:a16="http://schemas.microsoft.com/office/drawing/2014/main" id="{81BBA3F5-1E0A-4413-A96F-78D7DD2A42E4}"/>
              </a:ext>
            </a:extLst>
          </p:cNvPr>
          <p:cNvSpPr>
            <a:spLocks noGrp="1"/>
          </p:cNvSpPr>
          <p:nvPr>
            <p:ph sz="quarter" idx="4"/>
          </p:nvPr>
        </p:nvSpPr>
        <p:spPr>
          <a:xfrm>
            <a:off x="4645026" y="1631156"/>
            <a:ext cx="4041775" cy="2963466"/>
          </a:xfrm>
        </p:spPr>
        <p:txBody>
          <a:bodyPr/>
          <a:lstStyle/>
          <a:p>
            <a:r>
              <a:rPr lang="nl-NL" dirty="0"/>
              <a:t>2,85€ boards + 22,85€ transport + 5,4€ VAT = </a:t>
            </a:r>
            <a:r>
              <a:rPr lang="nl-NL" dirty="0">
                <a:solidFill>
                  <a:srgbClr val="FF0000"/>
                </a:solidFill>
              </a:rPr>
              <a:t>31,1€</a:t>
            </a:r>
          </a:p>
          <a:p>
            <a:r>
              <a:rPr lang="nl-NL" i="1" u="sng" dirty="0" err="1"/>
              <a:t>Excluding</a:t>
            </a:r>
            <a:endParaRPr lang="nl-NL" i="1" u="sng" dirty="0"/>
          </a:p>
          <a:p>
            <a:pPr lvl="1"/>
            <a:r>
              <a:rPr lang="nl-NL" dirty="0"/>
              <a:t>Import </a:t>
            </a:r>
            <a:r>
              <a:rPr lang="nl-NL" dirty="0" err="1"/>
              <a:t>Duties</a:t>
            </a:r>
            <a:endParaRPr lang="nl-NL" dirty="0"/>
          </a:p>
          <a:p>
            <a:pPr lvl="1"/>
            <a:r>
              <a:rPr lang="nl-NL" dirty="0"/>
              <a:t>Import </a:t>
            </a:r>
            <a:r>
              <a:rPr lang="nl-NL" dirty="0" err="1"/>
              <a:t>Costs</a:t>
            </a:r>
            <a:endParaRPr lang="nl-NL" dirty="0"/>
          </a:p>
          <a:p>
            <a:r>
              <a:rPr lang="nl-NL" dirty="0" err="1"/>
              <a:t>Shipped</a:t>
            </a:r>
            <a:r>
              <a:rPr lang="nl-NL" dirty="0"/>
              <a:t> on </a:t>
            </a:r>
            <a:r>
              <a:rPr lang="nl-NL" dirty="0" err="1"/>
              <a:t>working</a:t>
            </a:r>
            <a:r>
              <a:rPr lang="nl-NL" dirty="0"/>
              <a:t> </a:t>
            </a:r>
            <a:r>
              <a:rPr lang="nl-NL" dirty="0" err="1"/>
              <a:t>day</a:t>
            </a:r>
            <a:r>
              <a:rPr lang="nl-NL" dirty="0"/>
              <a:t> 3, </a:t>
            </a:r>
            <a:r>
              <a:rPr lang="nl-NL" dirty="0" err="1"/>
              <a:t>arrives</a:t>
            </a:r>
            <a:r>
              <a:rPr lang="nl-NL" dirty="0"/>
              <a:t> </a:t>
            </a:r>
            <a:r>
              <a:rPr lang="nl-NL" dirty="0" err="1"/>
              <a:t>till</a:t>
            </a:r>
            <a:r>
              <a:rPr lang="nl-NL" dirty="0"/>
              <a:t> </a:t>
            </a:r>
            <a:r>
              <a:rPr lang="nl-NL" i="1" u="sng" dirty="0"/>
              <a:t>4 </a:t>
            </a:r>
            <a:r>
              <a:rPr lang="nl-NL" i="1" u="sng" dirty="0" err="1"/>
              <a:t>days</a:t>
            </a:r>
            <a:r>
              <a:rPr lang="nl-NL" i="1" u="sng" dirty="0"/>
              <a:t> later</a:t>
            </a:r>
          </a:p>
        </p:txBody>
      </p:sp>
    </p:spTree>
    <p:extLst>
      <p:ext uri="{BB962C8B-B14F-4D97-AF65-F5344CB8AC3E}">
        <p14:creationId xmlns:p14="http://schemas.microsoft.com/office/powerpoint/2010/main" val="30139395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 calcmode="lin" valueType="num">
                                      <p:cBhvr additive="base">
                                        <p:cTn id="4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 calcmode="lin" valueType="num">
                                      <p:cBhvr additive="base">
                                        <p:cTn id="4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 calcmode="lin" valueType="num">
                                      <p:cBhvr additive="base">
                                        <p:cTn id="4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 calcmode="lin" valueType="num">
                                      <p:cBhvr additive="base">
                                        <p:cTn id="5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 calcmode="lin" valueType="num">
                                      <p:cBhvr additive="base">
                                        <p:cTn id="5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6863-4BC6-F61C-3AD0-B2D7889104AC}"/>
              </a:ext>
            </a:extLst>
          </p:cNvPr>
          <p:cNvSpPr>
            <a:spLocks noGrp="1"/>
          </p:cNvSpPr>
          <p:nvPr>
            <p:ph type="title"/>
          </p:nvPr>
        </p:nvSpPr>
        <p:spPr>
          <a:xfrm>
            <a:off x="179512" y="205979"/>
            <a:ext cx="8640960" cy="857250"/>
          </a:xfrm>
        </p:spPr>
        <p:txBody>
          <a:bodyPr>
            <a:normAutofit fontScale="90000"/>
          </a:bodyPr>
          <a:lstStyle/>
          <a:p>
            <a:r>
              <a:rPr lang="nl-NL" dirty="0" err="1"/>
              <a:t>Why</a:t>
            </a:r>
            <a:r>
              <a:rPr lang="nl-NL" dirty="0"/>
              <a:t> </a:t>
            </a:r>
            <a:r>
              <a:rPr lang="nl-NL" dirty="0" err="1"/>
              <a:t>not</a:t>
            </a:r>
            <a:r>
              <a:rPr lang="nl-NL" dirty="0"/>
              <a:t> </a:t>
            </a:r>
            <a:r>
              <a:rPr lang="nl-NL" dirty="0" err="1"/>
              <a:t>buying</a:t>
            </a:r>
            <a:r>
              <a:rPr lang="nl-NL" dirty="0"/>
              <a:t> European, Eurocircuits?</a:t>
            </a:r>
          </a:p>
        </p:txBody>
      </p:sp>
      <p:sp>
        <p:nvSpPr>
          <p:cNvPr id="3" name="Content Placeholder 2">
            <a:extLst>
              <a:ext uri="{FF2B5EF4-FFF2-40B4-BE49-F238E27FC236}">
                <a16:creationId xmlns:a16="http://schemas.microsoft.com/office/drawing/2014/main" id="{0828FE2B-2ECF-F846-4B19-70322A9E7DD9}"/>
              </a:ext>
            </a:extLst>
          </p:cNvPr>
          <p:cNvSpPr>
            <a:spLocks noGrp="1"/>
          </p:cNvSpPr>
          <p:nvPr>
            <p:ph idx="1"/>
          </p:nvPr>
        </p:nvSpPr>
        <p:spPr>
          <a:xfrm>
            <a:off x="457200" y="1200151"/>
            <a:ext cx="8229600" cy="3459832"/>
          </a:xfrm>
        </p:spPr>
        <p:txBody>
          <a:bodyPr>
            <a:normAutofit fontScale="92500" lnSpcReduction="20000"/>
          </a:bodyPr>
          <a:lstStyle/>
          <a:p>
            <a:r>
              <a:rPr lang="nl-NL" dirty="0"/>
              <a:t>European </a:t>
            </a:r>
            <a:r>
              <a:rPr lang="nl-NL" dirty="0" err="1"/>
              <a:t>customers</a:t>
            </a:r>
            <a:r>
              <a:rPr lang="nl-NL" dirty="0"/>
              <a:t> </a:t>
            </a:r>
            <a:r>
              <a:rPr lang="nl-NL" dirty="0" err="1"/>
              <a:t>and</a:t>
            </a:r>
            <a:r>
              <a:rPr lang="nl-NL" dirty="0"/>
              <a:t> Eurocircuits are </a:t>
            </a:r>
            <a:r>
              <a:rPr lang="nl-NL" dirty="0" err="1"/>
              <a:t>subsidising</a:t>
            </a:r>
            <a:r>
              <a:rPr lang="nl-NL" dirty="0"/>
              <a:t> </a:t>
            </a:r>
            <a:r>
              <a:rPr lang="nl-NL" dirty="0" err="1"/>
              <a:t>your</a:t>
            </a:r>
            <a:r>
              <a:rPr lang="nl-NL" dirty="0"/>
              <a:t> student discount </a:t>
            </a:r>
            <a:r>
              <a:rPr lang="nl-NL" dirty="0" err="1"/>
              <a:t>which</a:t>
            </a:r>
            <a:r>
              <a:rPr lang="nl-NL" dirty="0"/>
              <a:t> </a:t>
            </a:r>
            <a:r>
              <a:rPr lang="nl-NL" dirty="0" err="1"/>
              <a:t>makes</a:t>
            </a:r>
            <a:r>
              <a:rPr lang="nl-NL" dirty="0"/>
              <a:t> </a:t>
            </a:r>
            <a:r>
              <a:rPr lang="nl-NL" dirty="0" err="1"/>
              <a:t>your</a:t>
            </a:r>
            <a:r>
              <a:rPr lang="nl-NL" dirty="0"/>
              <a:t> </a:t>
            </a:r>
            <a:r>
              <a:rPr lang="nl-NL" dirty="0" err="1"/>
              <a:t>price</a:t>
            </a:r>
            <a:r>
              <a:rPr lang="nl-NL" dirty="0"/>
              <a:t> </a:t>
            </a:r>
            <a:r>
              <a:rPr lang="nl-NL" dirty="0" err="1"/>
              <a:t>competitive</a:t>
            </a:r>
            <a:r>
              <a:rPr lang="nl-NL" dirty="0"/>
              <a:t>.</a:t>
            </a:r>
          </a:p>
          <a:p>
            <a:r>
              <a:rPr lang="nl-NL" dirty="0" err="1"/>
              <a:t>Your</a:t>
            </a:r>
            <a:r>
              <a:rPr lang="nl-NL" dirty="0"/>
              <a:t> boards are made in </a:t>
            </a:r>
            <a:r>
              <a:rPr lang="nl-NL" dirty="0" err="1"/>
              <a:t>an</a:t>
            </a:r>
            <a:r>
              <a:rPr lang="nl-NL" dirty="0"/>
              <a:t> </a:t>
            </a:r>
            <a:r>
              <a:rPr lang="nl-NL" dirty="0" err="1"/>
              <a:t>ethical</a:t>
            </a:r>
            <a:r>
              <a:rPr lang="nl-NL" dirty="0"/>
              <a:t> European company</a:t>
            </a:r>
          </a:p>
          <a:p>
            <a:r>
              <a:rPr lang="nl-NL" dirty="0" err="1"/>
              <a:t>You</a:t>
            </a:r>
            <a:r>
              <a:rPr lang="nl-NL" dirty="0"/>
              <a:t> have </a:t>
            </a:r>
            <a:r>
              <a:rPr lang="nl-NL" dirty="0" err="1"/>
              <a:t>your</a:t>
            </a:r>
            <a:r>
              <a:rPr lang="nl-NL" dirty="0"/>
              <a:t> boards </a:t>
            </a:r>
            <a:r>
              <a:rPr lang="nl-NL" dirty="0" err="1"/>
              <a:t>faster</a:t>
            </a:r>
            <a:endParaRPr lang="nl-NL" dirty="0"/>
          </a:p>
          <a:p>
            <a:r>
              <a:rPr lang="nl-NL" dirty="0"/>
              <a:t>Right First Time </a:t>
            </a:r>
            <a:r>
              <a:rPr lang="nl-NL" dirty="0" err="1"/>
              <a:t>saves</a:t>
            </a:r>
            <a:r>
              <a:rPr lang="nl-NL" dirty="0"/>
              <a:t> time </a:t>
            </a:r>
            <a:r>
              <a:rPr lang="nl-NL" dirty="0" err="1"/>
              <a:t>and</a:t>
            </a:r>
            <a:r>
              <a:rPr lang="nl-NL" dirty="0"/>
              <a:t> money</a:t>
            </a:r>
          </a:p>
          <a:p>
            <a:r>
              <a:rPr lang="nl-NL" dirty="0" err="1"/>
              <a:t>Invest</a:t>
            </a:r>
            <a:r>
              <a:rPr lang="nl-NL" dirty="0"/>
              <a:t> in </a:t>
            </a:r>
            <a:r>
              <a:rPr lang="nl-NL" dirty="0" err="1"/>
              <a:t>your</a:t>
            </a:r>
            <a:r>
              <a:rPr lang="nl-NL" dirty="0"/>
              <a:t> </a:t>
            </a:r>
            <a:r>
              <a:rPr lang="nl-NL" dirty="0" err="1"/>
              <a:t>future</a:t>
            </a:r>
            <a:r>
              <a:rPr lang="nl-NL" dirty="0"/>
              <a:t> </a:t>
            </a:r>
            <a:r>
              <a:rPr lang="nl-NL" dirty="0" err="1"/>
              <a:t>to</a:t>
            </a:r>
            <a:r>
              <a:rPr lang="nl-NL" dirty="0"/>
              <a:t> have a </a:t>
            </a:r>
            <a:r>
              <a:rPr lang="nl-NL" dirty="0" err="1"/>
              <a:t>future</a:t>
            </a:r>
            <a:r>
              <a:rPr lang="nl-NL" dirty="0"/>
              <a:t>.</a:t>
            </a:r>
          </a:p>
        </p:txBody>
      </p:sp>
    </p:spTree>
    <p:extLst>
      <p:ext uri="{BB962C8B-B14F-4D97-AF65-F5344CB8AC3E}">
        <p14:creationId xmlns:p14="http://schemas.microsoft.com/office/powerpoint/2010/main" val="317639432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6863-4BC6-F61C-3AD0-B2D7889104AC}"/>
              </a:ext>
            </a:extLst>
          </p:cNvPr>
          <p:cNvSpPr>
            <a:spLocks noGrp="1"/>
          </p:cNvSpPr>
          <p:nvPr>
            <p:ph type="title"/>
          </p:nvPr>
        </p:nvSpPr>
        <p:spPr>
          <a:xfrm>
            <a:off x="179512" y="205979"/>
            <a:ext cx="8640960" cy="857250"/>
          </a:xfrm>
        </p:spPr>
        <p:txBody>
          <a:bodyPr>
            <a:normAutofit/>
          </a:bodyPr>
          <a:lstStyle/>
          <a:p>
            <a:pPr algn="l"/>
            <a:r>
              <a:rPr lang="nl-NL" dirty="0" err="1"/>
              <a:t>Not</a:t>
            </a:r>
            <a:r>
              <a:rPr lang="nl-NL" dirty="0"/>
              <a:t> </a:t>
            </a:r>
            <a:r>
              <a:rPr lang="nl-NL" dirty="0" err="1"/>
              <a:t>convinced</a:t>
            </a:r>
            <a:r>
              <a:rPr lang="nl-NL" dirty="0"/>
              <a:t>?</a:t>
            </a:r>
          </a:p>
        </p:txBody>
      </p:sp>
      <p:sp>
        <p:nvSpPr>
          <p:cNvPr id="3" name="Content Placeholder 2">
            <a:extLst>
              <a:ext uri="{FF2B5EF4-FFF2-40B4-BE49-F238E27FC236}">
                <a16:creationId xmlns:a16="http://schemas.microsoft.com/office/drawing/2014/main" id="{0828FE2B-2ECF-F846-4B19-70322A9E7DD9}"/>
              </a:ext>
            </a:extLst>
          </p:cNvPr>
          <p:cNvSpPr>
            <a:spLocks noGrp="1"/>
          </p:cNvSpPr>
          <p:nvPr>
            <p:ph idx="1"/>
          </p:nvPr>
        </p:nvSpPr>
        <p:spPr>
          <a:xfrm>
            <a:off x="323528" y="1200150"/>
            <a:ext cx="8712968" cy="3603847"/>
          </a:xfrm>
        </p:spPr>
        <p:txBody>
          <a:bodyPr>
            <a:normAutofit lnSpcReduction="10000"/>
          </a:bodyPr>
          <a:lstStyle/>
          <a:p>
            <a:r>
              <a:rPr lang="nl-NL" dirty="0" err="1"/>
              <a:t>Why</a:t>
            </a:r>
            <a:r>
              <a:rPr lang="nl-NL" dirty="0"/>
              <a:t> live in Europe?</a:t>
            </a:r>
          </a:p>
          <a:p>
            <a:r>
              <a:rPr lang="nl-NL" dirty="0" err="1"/>
              <a:t>Why</a:t>
            </a:r>
            <a:r>
              <a:rPr lang="nl-NL" dirty="0"/>
              <a:t> </a:t>
            </a:r>
            <a:r>
              <a:rPr lang="nl-NL" dirty="0" err="1"/>
              <a:t>study</a:t>
            </a:r>
            <a:r>
              <a:rPr lang="nl-NL" dirty="0"/>
              <a:t> electronics in Europe?</a:t>
            </a:r>
          </a:p>
          <a:p>
            <a:r>
              <a:rPr lang="nl-NL" dirty="0" err="1"/>
              <a:t>Tomorrow</a:t>
            </a:r>
            <a:r>
              <a:rPr lang="nl-NL" dirty="0"/>
              <a:t>, as </a:t>
            </a:r>
            <a:r>
              <a:rPr lang="nl-NL" dirty="0" err="1"/>
              <a:t>an</a:t>
            </a:r>
            <a:r>
              <a:rPr lang="nl-NL" dirty="0"/>
              <a:t> engineer,  </a:t>
            </a:r>
            <a:r>
              <a:rPr lang="nl-NL" dirty="0" err="1"/>
              <a:t>you</a:t>
            </a:r>
            <a:r>
              <a:rPr lang="nl-NL" dirty="0"/>
              <a:t> are </a:t>
            </a:r>
            <a:r>
              <a:rPr lang="nl-NL" dirty="0" err="1"/>
              <a:t>the</a:t>
            </a:r>
            <a:r>
              <a:rPr lang="nl-NL" dirty="0"/>
              <a:t> most </a:t>
            </a:r>
            <a:r>
              <a:rPr lang="nl-NL" dirty="0" err="1"/>
              <a:t>expensive</a:t>
            </a:r>
            <a:r>
              <a:rPr lang="nl-NL" dirty="0"/>
              <a:t> factor in </a:t>
            </a:r>
            <a:r>
              <a:rPr lang="nl-NL" dirty="0" err="1"/>
              <a:t>the</a:t>
            </a:r>
            <a:r>
              <a:rPr lang="nl-NL" dirty="0"/>
              <a:t> design </a:t>
            </a:r>
            <a:r>
              <a:rPr lang="nl-NL" dirty="0" err="1"/>
              <a:t>value</a:t>
            </a:r>
            <a:r>
              <a:rPr lang="nl-NL" dirty="0"/>
              <a:t> chain</a:t>
            </a:r>
          </a:p>
          <a:p>
            <a:r>
              <a:rPr lang="nl-NL" dirty="0"/>
              <a:t>No manufacturing </a:t>
            </a:r>
            <a:r>
              <a:rPr lang="nl-NL" dirty="0" err="1"/>
              <a:t>industry</a:t>
            </a:r>
            <a:r>
              <a:rPr lang="nl-NL" dirty="0"/>
              <a:t> </a:t>
            </a:r>
            <a:r>
              <a:rPr lang="nl-NL" dirty="0" err="1"/>
              <a:t>here</a:t>
            </a:r>
            <a:r>
              <a:rPr lang="nl-NL" dirty="0"/>
              <a:t> </a:t>
            </a:r>
            <a:r>
              <a:rPr lang="nl-NL" dirty="0" err="1"/>
              <a:t>any</a:t>
            </a:r>
            <a:r>
              <a:rPr lang="nl-NL" dirty="0"/>
              <a:t> more,</a:t>
            </a:r>
            <a:br>
              <a:rPr lang="nl-NL" dirty="0"/>
            </a:br>
            <a:r>
              <a:rPr lang="nl-NL" dirty="0"/>
              <a:t>no development </a:t>
            </a:r>
            <a:r>
              <a:rPr lang="nl-NL" dirty="0" err="1"/>
              <a:t>neither</a:t>
            </a:r>
            <a:endParaRPr lang="nl-NL" dirty="0"/>
          </a:p>
          <a:p>
            <a:r>
              <a:rPr lang="nl-NL" dirty="0"/>
              <a:t>=&gt; </a:t>
            </a:r>
            <a:r>
              <a:rPr lang="nl-NL" dirty="0" err="1"/>
              <a:t>Your</a:t>
            </a:r>
            <a:r>
              <a:rPr lang="nl-NL" dirty="0"/>
              <a:t> job </a:t>
            </a:r>
            <a:r>
              <a:rPr lang="nl-NL" dirty="0" err="1"/>
              <a:t>will</a:t>
            </a:r>
            <a:r>
              <a:rPr lang="nl-NL" dirty="0"/>
              <a:t> </a:t>
            </a:r>
            <a:r>
              <a:rPr lang="nl-NL" dirty="0" err="1"/>
              <a:t>be</a:t>
            </a:r>
            <a:r>
              <a:rPr lang="nl-NL" dirty="0"/>
              <a:t> in China! </a:t>
            </a:r>
            <a:r>
              <a:rPr lang="nl-NL" dirty="0">
                <a:solidFill>
                  <a:srgbClr val="FF0000"/>
                </a:solidFill>
              </a:rPr>
              <a:t>Ready </a:t>
            </a:r>
            <a:r>
              <a:rPr lang="nl-NL" dirty="0" err="1">
                <a:solidFill>
                  <a:srgbClr val="FF0000"/>
                </a:solidFill>
              </a:rPr>
              <a:t>to</a:t>
            </a:r>
            <a:r>
              <a:rPr lang="nl-NL" dirty="0">
                <a:solidFill>
                  <a:srgbClr val="FF0000"/>
                </a:solidFill>
              </a:rPr>
              <a:t> move?</a:t>
            </a:r>
          </a:p>
        </p:txBody>
      </p:sp>
    </p:spTree>
    <p:extLst>
      <p:ext uri="{BB962C8B-B14F-4D97-AF65-F5344CB8AC3E}">
        <p14:creationId xmlns:p14="http://schemas.microsoft.com/office/powerpoint/2010/main" val="33280972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A9F00"/>
        </a:solidFill>
        <a:effectLst/>
      </p:bgPr>
    </p:bg>
    <p:spTree>
      <p:nvGrpSpPr>
        <p:cNvPr id="1" name="">
          <a:extLst>
            <a:ext uri="{FF2B5EF4-FFF2-40B4-BE49-F238E27FC236}">
              <a16:creationId xmlns:a16="http://schemas.microsoft.com/office/drawing/2014/main" id="{149CEFCF-2A31-ECDA-9355-C0E7E39A7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3F110-A9D3-3353-F47E-CE6A08133A14}"/>
              </a:ext>
            </a:extLst>
          </p:cNvPr>
          <p:cNvSpPr>
            <a:spLocks noGrp="1"/>
          </p:cNvSpPr>
          <p:nvPr>
            <p:ph type="title"/>
          </p:nvPr>
        </p:nvSpPr>
        <p:spPr>
          <a:xfrm>
            <a:off x="107504" y="195486"/>
            <a:ext cx="8928992" cy="720080"/>
          </a:xfrm>
        </p:spPr>
        <p:txBody>
          <a:bodyPr>
            <a:noAutofit/>
          </a:bodyPr>
          <a:lstStyle/>
          <a:p>
            <a:r>
              <a:rPr lang="en-BE" sz="3200" b="1" dirty="0">
                <a:solidFill>
                  <a:schemeClr val="bg1"/>
                </a:solidFill>
              </a:rPr>
              <a:t>Eurocircuits an electronics engineer’s best friend !</a:t>
            </a:r>
            <a:endParaRPr lang="en-BE" sz="3200" dirty="0">
              <a:solidFill>
                <a:schemeClr val="bg1"/>
              </a:solidFill>
            </a:endParaRPr>
          </a:p>
        </p:txBody>
      </p:sp>
      <p:pic>
        <p:nvPicPr>
          <p:cNvPr id="5" name="Picture 4" descr="A picture containing text&#10;&#10;Description automatically generated">
            <a:extLst>
              <a:ext uri="{FF2B5EF4-FFF2-40B4-BE49-F238E27FC236}">
                <a16:creationId xmlns:a16="http://schemas.microsoft.com/office/drawing/2014/main" id="{4A349FF4-39DA-50BA-B247-8D0582373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4" y="792747"/>
            <a:ext cx="4226827" cy="3558006"/>
          </a:xfrm>
          <a:prstGeom prst="rect">
            <a:avLst/>
          </a:prstGeom>
        </p:spPr>
      </p:pic>
      <p:sp>
        <p:nvSpPr>
          <p:cNvPr id="6" name="Title 1">
            <a:extLst>
              <a:ext uri="{FF2B5EF4-FFF2-40B4-BE49-F238E27FC236}">
                <a16:creationId xmlns:a16="http://schemas.microsoft.com/office/drawing/2014/main" id="{ED09E167-96CE-E610-7388-7CCDDA5E8A9D}"/>
              </a:ext>
            </a:extLst>
          </p:cNvPr>
          <p:cNvSpPr txBox="1">
            <a:spLocks/>
          </p:cNvSpPr>
          <p:nvPr/>
        </p:nvSpPr>
        <p:spPr>
          <a:xfrm>
            <a:off x="2316338" y="4011910"/>
            <a:ext cx="4226827"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E" sz="3600" b="1" dirty="0">
                <a:solidFill>
                  <a:schemeClr val="bg1"/>
                </a:solidFill>
              </a:rPr>
              <a:t>Thank you !</a:t>
            </a:r>
            <a:endParaRPr lang="en-BE" sz="3600" dirty="0">
              <a:solidFill>
                <a:schemeClr val="bg1"/>
              </a:solidFill>
            </a:endParaRPr>
          </a:p>
        </p:txBody>
      </p:sp>
    </p:spTree>
    <p:extLst>
      <p:ext uri="{BB962C8B-B14F-4D97-AF65-F5344CB8AC3E}">
        <p14:creationId xmlns:p14="http://schemas.microsoft.com/office/powerpoint/2010/main" val="7540228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79ED5653-0BEB-B444-A62E-D237C050B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741794"/>
            <a:ext cx="5184576" cy="4401705"/>
          </a:xfrm>
          <a:prstGeom prst="rect">
            <a:avLst/>
          </a:prstGeom>
        </p:spPr>
      </p:pic>
      <p:sp>
        <p:nvSpPr>
          <p:cNvPr id="2" name="Titel 1"/>
          <p:cNvSpPr>
            <a:spLocks noGrp="1"/>
          </p:cNvSpPr>
          <p:nvPr>
            <p:ph type="title"/>
          </p:nvPr>
        </p:nvSpPr>
        <p:spPr>
          <a:xfrm>
            <a:off x="1043608" y="182172"/>
            <a:ext cx="6264696" cy="857250"/>
          </a:xfrm>
        </p:spPr>
        <p:txBody>
          <a:bodyPr/>
          <a:lstStyle/>
          <a:p>
            <a:r>
              <a:rPr lang="de-DE" b="1" dirty="0">
                <a:solidFill>
                  <a:srgbClr val="279818"/>
                </a:solidFill>
              </a:rPr>
              <a:t>Eurocircuits Group</a:t>
            </a:r>
          </a:p>
        </p:txBody>
      </p:sp>
      <p:sp>
        <p:nvSpPr>
          <p:cNvPr id="3" name="Rechteck 2"/>
          <p:cNvSpPr/>
          <p:nvPr/>
        </p:nvSpPr>
        <p:spPr>
          <a:xfrm>
            <a:off x="5436096" y="1286104"/>
            <a:ext cx="3779912" cy="2862322"/>
          </a:xfrm>
          <a:prstGeom prst="rect">
            <a:avLst/>
          </a:prstGeom>
        </p:spPr>
        <p:txBody>
          <a:bodyPr wrap="square">
            <a:spAutoFit/>
          </a:bodyPr>
          <a:lstStyle/>
          <a:p>
            <a:pPr marL="285750" indent="-285750">
              <a:buFont typeface="Arial" panose="020B0604020202020204" pitchFamily="34" charset="0"/>
              <a:buChar char="•"/>
            </a:pPr>
            <a:r>
              <a:rPr lang="de-DE" b="1" dirty="0"/>
              <a:t>Headquarters: </a:t>
            </a:r>
            <a:r>
              <a:rPr lang="de-DE" b="1" dirty="0" err="1"/>
              <a:t>Mechelen</a:t>
            </a:r>
            <a:r>
              <a:rPr lang="de-DE" b="1" dirty="0"/>
              <a:t> (B)</a:t>
            </a:r>
          </a:p>
          <a:p>
            <a:pPr marL="285750" indent="-285750">
              <a:buFont typeface="Arial" panose="020B0604020202020204" pitchFamily="34" charset="0"/>
              <a:buChar char="•"/>
            </a:pPr>
            <a:endParaRPr lang="de-DE" b="1" dirty="0"/>
          </a:p>
          <a:p>
            <a:pPr marL="285750" indent="-285750">
              <a:buFont typeface="Arial" panose="020B0604020202020204" pitchFamily="34" charset="0"/>
              <a:buChar char="•"/>
            </a:pPr>
            <a:r>
              <a:rPr lang="de-DE" b="1" dirty="0" err="1"/>
              <a:t>Factories</a:t>
            </a:r>
            <a:r>
              <a:rPr lang="de-DE" b="1" dirty="0"/>
              <a:t>: Eger (H), Aachen (D)</a:t>
            </a:r>
          </a:p>
          <a:p>
            <a:pPr marL="285750" indent="-285750">
              <a:buFont typeface="Arial" panose="020B0604020202020204" pitchFamily="34" charset="0"/>
              <a:buChar char="•"/>
            </a:pPr>
            <a:endParaRPr lang="de-DE" b="1" dirty="0"/>
          </a:p>
          <a:p>
            <a:pPr marL="285750" indent="-285750">
              <a:buFont typeface="Arial" panose="020B0604020202020204" pitchFamily="34" charset="0"/>
              <a:buChar char="•"/>
            </a:pPr>
            <a:r>
              <a:rPr lang="de-DE" b="1" dirty="0"/>
              <a:t>Engineering/CAM: </a:t>
            </a:r>
            <a:r>
              <a:rPr lang="de-DE" b="1" dirty="0" err="1"/>
              <a:t>India</a:t>
            </a:r>
            <a:endParaRPr lang="de-DE" b="1" dirty="0"/>
          </a:p>
          <a:p>
            <a:pPr marL="285750" indent="-285750">
              <a:buFont typeface="Arial" panose="020B0604020202020204" pitchFamily="34" charset="0"/>
              <a:buChar char="•"/>
            </a:pPr>
            <a:endParaRPr lang="de-DE" b="1" dirty="0"/>
          </a:p>
          <a:p>
            <a:pPr marL="285750" indent="-285750">
              <a:buFont typeface="Arial" panose="020B0604020202020204" pitchFamily="34" charset="0"/>
              <a:buChar char="•"/>
            </a:pPr>
            <a:r>
              <a:rPr lang="de-DE" b="1" dirty="0" err="1"/>
              <a:t>Local</a:t>
            </a:r>
            <a:r>
              <a:rPr lang="de-DE" b="1" dirty="0"/>
              <a:t> </a:t>
            </a:r>
            <a:r>
              <a:rPr lang="de-DE" b="1" dirty="0" err="1"/>
              <a:t>sales</a:t>
            </a:r>
            <a:r>
              <a:rPr lang="de-DE" b="1" dirty="0"/>
              <a:t>: </a:t>
            </a:r>
            <a:br>
              <a:rPr lang="de-DE" b="1" dirty="0"/>
            </a:br>
            <a:r>
              <a:rPr lang="en-GB" b="1" dirty="0"/>
              <a:t>Belgium, Hungary, UK, France, </a:t>
            </a:r>
            <a:br>
              <a:rPr lang="en-GB" b="1" dirty="0"/>
            </a:br>
            <a:r>
              <a:rPr lang="en-GB" b="1" dirty="0"/>
              <a:t>Germany, Switzerland, </a:t>
            </a:r>
            <a:br>
              <a:rPr lang="en-GB" b="1" dirty="0"/>
            </a:br>
            <a:r>
              <a:rPr lang="en-GB" b="1" dirty="0"/>
              <a:t>Italy, Spain</a:t>
            </a:r>
            <a:endParaRPr lang="en-US" b="1" dirty="0">
              <a:effectLst/>
            </a:endParaRPr>
          </a:p>
        </p:txBody>
      </p:sp>
    </p:spTree>
    <p:extLst>
      <p:ext uri="{BB962C8B-B14F-4D97-AF65-F5344CB8AC3E}">
        <p14:creationId xmlns:p14="http://schemas.microsoft.com/office/powerpoint/2010/main" val="3563384479"/>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BA9C-EFDC-9343-8DFE-78919ED18659}"/>
              </a:ext>
            </a:extLst>
          </p:cNvPr>
          <p:cNvSpPr>
            <a:spLocks noGrp="1"/>
          </p:cNvSpPr>
          <p:nvPr>
            <p:ph type="title"/>
          </p:nvPr>
        </p:nvSpPr>
        <p:spPr>
          <a:xfrm>
            <a:off x="1979717" y="87350"/>
            <a:ext cx="6323292" cy="556920"/>
          </a:xfrm>
        </p:spPr>
        <p:txBody>
          <a:bodyPr>
            <a:normAutofit fontScale="90000"/>
          </a:bodyPr>
          <a:lstStyle/>
          <a:p>
            <a:r>
              <a:rPr lang="en-US" b="1" dirty="0">
                <a:solidFill>
                  <a:srgbClr val="279818"/>
                </a:solidFill>
              </a:rPr>
              <a:t>PCB Manufacturing market</a:t>
            </a:r>
          </a:p>
        </p:txBody>
      </p:sp>
      <p:cxnSp>
        <p:nvCxnSpPr>
          <p:cNvPr id="6" name="Straight Arrow Connector 5">
            <a:extLst>
              <a:ext uri="{FF2B5EF4-FFF2-40B4-BE49-F238E27FC236}">
                <a16:creationId xmlns:a16="http://schemas.microsoft.com/office/drawing/2014/main" id="{7729440B-1315-7F48-B7A0-7DAE6D411F62}"/>
              </a:ext>
            </a:extLst>
          </p:cNvPr>
          <p:cNvCxnSpPr>
            <a:cxnSpLocks/>
          </p:cNvCxnSpPr>
          <p:nvPr/>
        </p:nvCxnSpPr>
        <p:spPr>
          <a:xfrm flipV="1">
            <a:off x="1884552" y="62556"/>
            <a:ext cx="24406" cy="4899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525FE86-69D8-604E-AB38-C896A020B614}"/>
              </a:ext>
            </a:extLst>
          </p:cNvPr>
          <p:cNvCxnSpPr>
            <a:cxnSpLocks/>
          </p:cNvCxnSpPr>
          <p:nvPr/>
        </p:nvCxnSpPr>
        <p:spPr>
          <a:xfrm>
            <a:off x="211874" y="3987784"/>
            <a:ext cx="855856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F263F9-8BFB-2D4C-B842-AB4E299A7AF2}"/>
              </a:ext>
            </a:extLst>
          </p:cNvPr>
          <p:cNvSpPr txBox="1"/>
          <p:nvPr/>
        </p:nvSpPr>
        <p:spPr>
          <a:xfrm>
            <a:off x="400078" y="112152"/>
            <a:ext cx="1484474" cy="923330"/>
          </a:xfrm>
          <a:prstGeom prst="rect">
            <a:avLst/>
          </a:prstGeom>
          <a:noFill/>
        </p:spPr>
        <p:txBody>
          <a:bodyPr wrap="square" rtlCol="0">
            <a:spAutoFit/>
          </a:bodyPr>
          <a:lstStyle/>
          <a:p>
            <a:r>
              <a:rPr lang="en-US" sz="1350" dirty="0">
                <a:solidFill>
                  <a:srgbClr val="279818"/>
                </a:solidFill>
              </a:rPr>
              <a:t>Technology</a:t>
            </a:r>
          </a:p>
          <a:p>
            <a:r>
              <a:rPr lang="en-US" sz="1350" dirty="0">
                <a:solidFill>
                  <a:srgbClr val="279818"/>
                </a:solidFill>
              </a:rPr>
              <a:t>(Track &amp; Gap width</a:t>
            </a:r>
          </a:p>
          <a:p>
            <a:r>
              <a:rPr lang="en-US" sz="1350" dirty="0">
                <a:solidFill>
                  <a:srgbClr val="279818"/>
                </a:solidFill>
              </a:rPr>
              <a:t>and hole size)</a:t>
            </a:r>
          </a:p>
        </p:txBody>
      </p:sp>
      <p:sp>
        <p:nvSpPr>
          <p:cNvPr id="10" name="TextBox 9">
            <a:extLst>
              <a:ext uri="{FF2B5EF4-FFF2-40B4-BE49-F238E27FC236}">
                <a16:creationId xmlns:a16="http://schemas.microsoft.com/office/drawing/2014/main" id="{EDFAFC84-A745-0442-B4D2-6055394DE3D4}"/>
              </a:ext>
            </a:extLst>
          </p:cNvPr>
          <p:cNvSpPr txBox="1"/>
          <p:nvPr/>
        </p:nvSpPr>
        <p:spPr>
          <a:xfrm>
            <a:off x="8182659" y="3596675"/>
            <a:ext cx="518532" cy="300082"/>
          </a:xfrm>
          <a:prstGeom prst="rect">
            <a:avLst/>
          </a:prstGeom>
          <a:noFill/>
        </p:spPr>
        <p:txBody>
          <a:bodyPr wrap="square" rtlCol="0">
            <a:spAutoFit/>
          </a:bodyPr>
          <a:lstStyle/>
          <a:p>
            <a:r>
              <a:rPr lang="en-US" sz="1350" dirty="0">
                <a:solidFill>
                  <a:srgbClr val="279818"/>
                </a:solidFill>
              </a:rPr>
              <a:t>m2</a:t>
            </a:r>
          </a:p>
        </p:txBody>
      </p:sp>
      <p:cxnSp>
        <p:nvCxnSpPr>
          <p:cNvPr id="12" name="Straight Connector 11">
            <a:extLst>
              <a:ext uri="{FF2B5EF4-FFF2-40B4-BE49-F238E27FC236}">
                <a16:creationId xmlns:a16="http://schemas.microsoft.com/office/drawing/2014/main" id="{BB820572-21C1-564A-BCCB-081826942BFD}"/>
              </a:ext>
            </a:extLst>
          </p:cNvPr>
          <p:cNvCxnSpPr>
            <a:cxnSpLocks/>
          </p:cNvCxnSpPr>
          <p:nvPr/>
        </p:nvCxnSpPr>
        <p:spPr>
          <a:xfrm flipV="1">
            <a:off x="8006576" y="876594"/>
            <a:ext cx="0" cy="40856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663E84-26BE-EA4F-A0C5-EDBF8A9A435E}"/>
              </a:ext>
            </a:extLst>
          </p:cNvPr>
          <p:cNvCxnSpPr>
            <a:cxnSpLocks/>
          </p:cNvCxnSpPr>
          <p:nvPr/>
        </p:nvCxnSpPr>
        <p:spPr>
          <a:xfrm flipH="1">
            <a:off x="1908958" y="871019"/>
            <a:ext cx="609761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187435-20E0-F846-9A5D-BA7E8C6457D3}"/>
              </a:ext>
            </a:extLst>
          </p:cNvPr>
          <p:cNvCxnSpPr>
            <a:cxnSpLocks/>
          </p:cNvCxnSpPr>
          <p:nvPr/>
        </p:nvCxnSpPr>
        <p:spPr>
          <a:xfrm>
            <a:off x="4945566" y="876594"/>
            <a:ext cx="0" cy="40856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04B72A-5864-B64A-8527-5F1931096AB7}"/>
              </a:ext>
            </a:extLst>
          </p:cNvPr>
          <p:cNvCxnSpPr>
            <a:cxnSpLocks/>
          </p:cNvCxnSpPr>
          <p:nvPr/>
        </p:nvCxnSpPr>
        <p:spPr>
          <a:xfrm>
            <a:off x="211874" y="2365282"/>
            <a:ext cx="77947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E09848-15A5-8F4C-8C46-BF46C3B98466}"/>
              </a:ext>
            </a:extLst>
          </p:cNvPr>
          <p:cNvSpPr txBox="1"/>
          <p:nvPr/>
        </p:nvSpPr>
        <p:spPr>
          <a:xfrm>
            <a:off x="217459" y="1181922"/>
            <a:ext cx="1667093" cy="923330"/>
          </a:xfrm>
          <a:prstGeom prst="rect">
            <a:avLst/>
          </a:prstGeom>
          <a:noFill/>
        </p:spPr>
        <p:txBody>
          <a:bodyPr wrap="square" rtlCol="0">
            <a:spAutoFit/>
          </a:bodyPr>
          <a:lstStyle/>
          <a:p>
            <a:r>
              <a:rPr lang="en-US" sz="1350" b="1" dirty="0"/>
              <a:t>High Density Interconnect</a:t>
            </a:r>
          </a:p>
          <a:p>
            <a:r>
              <a:rPr lang="en-US" sz="1350" dirty="0"/>
              <a:t>- T&amp;G &lt; 90 micron</a:t>
            </a:r>
          </a:p>
          <a:p>
            <a:r>
              <a:rPr lang="en-US" sz="1350" dirty="0"/>
              <a:t>- Laser drilled holes</a:t>
            </a:r>
          </a:p>
        </p:txBody>
      </p:sp>
      <p:sp>
        <p:nvSpPr>
          <p:cNvPr id="20" name="TextBox 19">
            <a:extLst>
              <a:ext uri="{FF2B5EF4-FFF2-40B4-BE49-F238E27FC236}">
                <a16:creationId xmlns:a16="http://schemas.microsoft.com/office/drawing/2014/main" id="{A587F4B1-402E-FD43-B8FB-8603482DF885}"/>
              </a:ext>
            </a:extLst>
          </p:cNvPr>
          <p:cNvSpPr txBox="1"/>
          <p:nvPr/>
        </p:nvSpPr>
        <p:spPr>
          <a:xfrm>
            <a:off x="217463" y="2510782"/>
            <a:ext cx="1667089" cy="1338828"/>
          </a:xfrm>
          <a:prstGeom prst="rect">
            <a:avLst/>
          </a:prstGeom>
          <a:noFill/>
        </p:spPr>
        <p:txBody>
          <a:bodyPr wrap="square" rtlCol="0">
            <a:spAutoFit/>
          </a:bodyPr>
          <a:lstStyle/>
          <a:p>
            <a:r>
              <a:rPr lang="en-US" sz="1350" b="1" dirty="0"/>
              <a:t>Standard</a:t>
            </a:r>
          </a:p>
          <a:p>
            <a:r>
              <a:rPr lang="en-US" sz="1350" b="1" dirty="0"/>
              <a:t>Technology</a:t>
            </a:r>
          </a:p>
          <a:p>
            <a:pPr marL="214313" indent="-214313">
              <a:buFontTx/>
              <a:buChar char="-"/>
            </a:pPr>
            <a:r>
              <a:rPr lang="en-US" sz="1350" dirty="0"/>
              <a:t>T&amp;G &gt;= 90 micron</a:t>
            </a:r>
          </a:p>
          <a:p>
            <a:pPr marL="214313" indent="-214313">
              <a:buFontTx/>
              <a:buChar char="-"/>
            </a:pPr>
            <a:r>
              <a:rPr lang="en-US" sz="1350" dirty="0"/>
              <a:t>Mechanically drilled holes</a:t>
            </a:r>
            <a:br>
              <a:rPr lang="en-US" sz="1350" dirty="0"/>
            </a:br>
            <a:r>
              <a:rPr lang="en-US" sz="1350" dirty="0"/>
              <a:t>&gt;= 100 micron</a:t>
            </a:r>
          </a:p>
        </p:txBody>
      </p:sp>
      <p:sp>
        <p:nvSpPr>
          <p:cNvPr id="39" name="TextBox 38">
            <a:extLst>
              <a:ext uri="{FF2B5EF4-FFF2-40B4-BE49-F238E27FC236}">
                <a16:creationId xmlns:a16="http://schemas.microsoft.com/office/drawing/2014/main" id="{C3A5D24E-2823-5648-B295-707CCC79CF10}"/>
              </a:ext>
            </a:extLst>
          </p:cNvPr>
          <p:cNvSpPr txBox="1"/>
          <p:nvPr/>
        </p:nvSpPr>
        <p:spPr>
          <a:xfrm>
            <a:off x="2187737" y="4054525"/>
            <a:ext cx="2609386" cy="923330"/>
          </a:xfrm>
          <a:prstGeom prst="rect">
            <a:avLst/>
          </a:prstGeom>
          <a:noFill/>
        </p:spPr>
        <p:txBody>
          <a:bodyPr wrap="square" rtlCol="0">
            <a:spAutoFit/>
          </a:bodyPr>
          <a:lstStyle/>
          <a:p>
            <a:r>
              <a:rPr lang="en-US" sz="1350" dirty="0"/>
              <a:t>Double Sided &lt; 12,5 m2</a:t>
            </a:r>
          </a:p>
          <a:p>
            <a:r>
              <a:rPr lang="en-US" sz="1350" dirty="0"/>
              <a:t>Quick turnaround &lt; 5WD</a:t>
            </a:r>
          </a:p>
          <a:p>
            <a:r>
              <a:rPr lang="en-US" sz="1350" dirty="0"/>
              <a:t>High flexibility</a:t>
            </a:r>
          </a:p>
          <a:p>
            <a:r>
              <a:rPr lang="en-US" sz="1350" dirty="0"/>
              <a:t>Many orders on the shop floor</a:t>
            </a:r>
          </a:p>
        </p:txBody>
      </p:sp>
      <p:sp>
        <p:nvSpPr>
          <p:cNvPr id="40" name="TextBox 39">
            <a:extLst>
              <a:ext uri="{FF2B5EF4-FFF2-40B4-BE49-F238E27FC236}">
                <a16:creationId xmlns:a16="http://schemas.microsoft.com/office/drawing/2014/main" id="{5A1DBF30-297E-D443-9A99-923466F0806E}"/>
              </a:ext>
            </a:extLst>
          </p:cNvPr>
          <p:cNvSpPr txBox="1"/>
          <p:nvPr/>
        </p:nvSpPr>
        <p:spPr>
          <a:xfrm>
            <a:off x="5226444" y="4054525"/>
            <a:ext cx="2631688" cy="923330"/>
          </a:xfrm>
          <a:prstGeom prst="rect">
            <a:avLst/>
          </a:prstGeom>
          <a:noFill/>
        </p:spPr>
        <p:txBody>
          <a:bodyPr wrap="square" rtlCol="0">
            <a:spAutoFit/>
          </a:bodyPr>
          <a:lstStyle/>
          <a:p>
            <a:r>
              <a:rPr lang="en-US" sz="1350" dirty="0"/>
              <a:t>Double Sided &gt;= 12,5m2</a:t>
            </a:r>
          </a:p>
          <a:p>
            <a:r>
              <a:rPr lang="en-US" sz="1350" dirty="0"/>
              <a:t>Highly automated</a:t>
            </a:r>
          </a:p>
          <a:p>
            <a:r>
              <a:rPr lang="en-US" sz="1350" dirty="0"/>
              <a:t>Production lead times of weeks</a:t>
            </a:r>
          </a:p>
          <a:p>
            <a:r>
              <a:rPr lang="en-US" sz="1350" dirty="0"/>
              <a:t>Low flexibility</a:t>
            </a:r>
          </a:p>
        </p:txBody>
      </p:sp>
      <p:sp>
        <p:nvSpPr>
          <p:cNvPr id="41" name="TextBox 40">
            <a:extLst>
              <a:ext uri="{FF2B5EF4-FFF2-40B4-BE49-F238E27FC236}">
                <a16:creationId xmlns:a16="http://schemas.microsoft.com/office/drawing/2014/main" id="{98E23B99-E23A-6E41-95FE-1F702AEA2A10}"/>
              </a:ext>
            </a:extLst>
          </p:cNvPr>
          <p:cNvSpPr txBox="1"/>
          <p:nvPr/>
        </p:nvSpPr>
        <p:spPr>
          <a:xfrm>
            <a:off x="2365473" y="602649"/>
            <a:ext cx="1986977" cy="300082"/>
          </a:xfrm>
          <a:prstGeom prst="rect">
            <a:avLst/>
          </a:prstGeom>
          <a:noFill/>
        </p:spPr>
        <p:txBody>
          <a:bodyPr wrap="square" rtlCol="0">
            <a:spAutoFit/>
          </a:bodyPr>
          <a:lstStyle/>
          <a:p>
            <a:r>
              <a:rPr lang="en-US" sz="1350" b="1" dirty="0"/>
              <a:t>Prototypes &amp; small series</a:t>
            </a:r>
          </a:p>
        </p:txBody>
      </p:sp>
      <p:sp>
        <p:nvSpPr>
          <p:cNvPr id="42" name="TextBox 41">
            <a:extLst>
              <a:ext uri="{FF2B5EF4-FFF2-40B4-BE49-F238E27FC236}">
                <a16:creationId xmlns:a16="http://schemas.microsoft.com/office/drawing/2014/main" id="{14E19864-1DE6-1348-91A5-82AC1DD1E62B}"/>
              </a:ext>
            </a:extLst>
          </p:cNvPr>
          <p:cNvSpPr txBox="1"/>
          <p:nvPr/>
        </p:nvSpPr>
        <p:spPr>
          <a:xfrm>
            <a:off x="5776333" y="599595"/>
            <a:ext cx="1539416" cy="300082"/>
          </a:xfrm>
          <a:prstGeom prst="rect">
            <a:avLst/>
          </a:prstGeom>
          <a:noFill/>
        </p:spPr>
        <p:txBody>
          <a:bodyPr wrap="square" rtlCol="0">
            <a:spAutoFit/>
          </a:bodyPr>
          <a:lstStyle/>
          <a:p>
            <a:r>
              <a:rPr lang="en-US" sz="1350" b="1" dirty="0"/>
              <a:t>Volume = Series</a:t>
            </a:r>
          </a:p>
        </p:txBody>
      </p:sp>
      <p:pic>
        <p:nvPicPr>
          <p:cNvPr id="5" name="Picture 4" descr="A picture containing text&#10;&#10;Description automatically generated">
            <a:extLst>
              <a:ext uri="{FF2B5EF4-FFF2-40B4-BE49-F238E27FC236}">
                <a16:creationId xmlns:a16="http://schemas.microsoft.com/office/drawing/2014/main" id="{B7BB483F-1A79-FC41-993E-F7166FC3E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609" y="2378351"/>
            <a:ext cx="1899404" cy="1596365"/>
          </a:xfrm>
          <a:prstGeom prst="rect">
            <a:avLst/>
          </a:prstGeom>
        </p:spPr>
      </p:pic>
    </p:spTree>
    <p:extLst>
      <p:ext uri="{BB962C8B-B14F-4D97-AF65-F5344CB8AC3E}">
        <p14:creationId xmlns:p14="http://schemas.microsoft.com/office/powerpoint/2010/main" val="384348682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0A860-C4DD-7A15-7E37-BD5C2A0730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2D2D6B-4318-4011-5E25-23D9B9AE05AA}"/>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4" name="Picture 3">
            <a:extLst>
              <a:ext uri="{FF2B5EF4-FFF2-40B4-BE49-F238E27FC236}">
                <a16:creationId xmlns:a16="http://schemas.microsoft.com/office/drawing/2014/main" id="{26ABB128-1BE9-11A6-EDB1-C7BC0DD66FE4}"/>
              </a:ext>
            </a:extLst>
          </p:cNvPr>
          <p:cNvPicPr>
            <a:picLocks noChangeAspect="1"/>
          </p:cNvPicPr>
          <p:nvPr/>
        </p:nvPicPr>
        <p:blipFill>
          <a:blip r:embed="rId3"/>
          <a:stretch>
            <a:fillRect/>
          </a:stretch>
        </p:blipFill>
        <p:spPr>
          <a:xfrm>
            <a:off x="107504" y="195486"/>
            <a:ext cx="8047687" cy="4210132"/>
          </a:xfrm>
          <a:prstGeom prst="rect">
            <a:avLst/>
          </a:prstGeom>
        </p:spPr>
      </p:pic>
    </p:spTree>
    <p:extLst>
      <p:ext uri="{BB962C8B-B14F-4D97-AF65-F5344CB8AC3E}">
        <p14:creationId xmlns:p14="http://schemas.microsoft.com/office/powerpoint/2010/main" val="31709043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110444"/>
            <a:ext cx="6048672" cy="803401"/>
          </a:xfrm>
        </p:spPr>
        <p:txBody>
          <a:bodyPr>
            <a:normAutofit/>
          </a:bodyPr>
          <a:lstStyle/>
          <a:p>
            <a:r>
              <a:rPr lang="de-DE" b="1" dirty="0">
                <a:solidFill>
                  <a:srgbClr val="279818"/>
                </a:solidFill>
              </a:rPr>
              <a:t>Eurocircuits </a:t>
            </a:r>
            <a:r>
              <a:rPr lang="de-DE" b="1" dirty="0" err="1">
                <a:solidFill>
                  <a:srgbClr val="279818"/>
                </a:solidFill>
              </a:rPr>
              <a:t>philosophy</a:t>
            </a:r>
            <a:endParaRPr lang="de-DE" b="1" dirty="0">
              <a:solidFill>
                <a:srgbClr val="279818"/>
              </a:solidFill>
            </a:endParaRPr>
          </a:p>
        </p:txBody>
      </p:sp>
      <p:grpSp>
        <p:nvGrpSpPr>
          <p:cNvPr id="44" name="Gruppieren 43"/>
          <p:cNvGrpSpPr/>
          <p:nvPr/>
        </p:nvGrpSpPr>
        <p:grpSpPr>
          <a:xfrm>
            <a:off x="443965" y="1131590"/>
            <a:ext cx="7465684" cy="3829738"/>
            <a:chOff x="26297" y="1118501"/>
            <a:chExt cx="4314062" cy="2636342"/>
          </a:xfrm>
        </p:grpSpPr>
        <p:sp>
          <p:nvSpPr>
            <p:cNvPr id="5" name="Rechteck 4"/>
            <p:cNvSpPr/>
            <p:nvPr/>
          </p:nvSpPr>
          <p:spPr>
            <a:xfrm>
              <a:off x="3717365" y="2729796"/>
              <a:ext cx="610273" cy="102504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hape 168"/>
            <p:cNvSpPr/>
            <p:nvPr/>
          </p:nvSpPr>
          <p:spPr>
            <a:xfrm>
              <a:off x="1056083" y="1131590"/>
              <a:ext cx="1790595" cy="2589648"/>
            </a:xfrm>
            <a:prstGeom prst="rect">
              <a:avLst/>
            </a:prstGeom>
            <a:solidFill>
              <a:srgbClr val="279818"/>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050">
                <a:solidFill>
                  <a:schemeClr val="lt1"/>
                </a:solidFill>
                <a:latin typeface="Calibri" charset="0"/>
                <a:ea typeface="Calibri" charset="0"/>
                <a:cs typeface="Calibri" charset="0"/>
                <a:sym typeface="Calibri"/>
              </a:endParaRPr>
            </a:p>
          </p:txBody>
        </p:sp>
        <p:sp>
          <p:nvSpPr>
            <p:cNvPr id="7" name="Shape 169"/>
            <p:cNvSpPr/>
            <p:nvPr/>
          </p:nvSpPr>
          <p:spPr>
            <a:xfrm>
              <a:off x="102619" y="2229742"/>
              <a:ext cx="3608426" cy="236864"/>
            </a:xfrm>
            <a:prstGeom prst="rect">
              <a:avLst/>
            </a:prstGeom>
            <a:solidFill>
              <a:srgbClr val="FEE599"/>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050">
                <a:solidFill>
                  <a:schemeClr val="lt1"/>
                </a:solidFill>
                <a:latin typeface="Calibri" charset="0"/>
                <a:ea typeface="Calibri" charset="0"/>
                <a:cs typeface="Calibri" charset="0"/>
                <a:sym typeface="Calibri"/>
              </a:endParaRPr>
            </a:p>
          </p:txBody>
        </p:sp>
        <p:sp>
          <p:nvSpPr>
            <p:cNvPr id="9" name="Shape 170"/>
            <p:cNvSpPr/>
            <p:nvPr/>
          </p:nvSpPr>
          <p:spPr>
            <a:xfrm>
              <a:off x="96747" y="2492931"/>
              <a:ext cx="3614297" cy="236864"/>
            </a:xfrm>
            <a:prstGeom prst="rect">
              <a:avLst/>
            </a:prstGeom>
            <a:solidFill>
              <a:srgbClr val="FEE599"/>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050">
                <a:solidFill>
                  <a:schemeClr val="lt1"/>
                </a:solidFill>
                <a:latin typeface="Calibri" charset="0"/>
                <a:ea typeface="Calibri" charset="0"/>
                <a:cs typeface="Calibri" charset="0"/>
                <a:sym typeface="Calibri"/>
              </a:endParaRPr>
            </a:p>
          </p:txBody>
        </p:sp>
        <p:sp>
          <p:nvSpPr>
            <p:cNvPr id="10" name="Shape 171"/>
            <p:cNvSpPr/>
            <p:nvPr/>
          </p:nvSpPr>
          <p:spPr>
            <a:xfrm>
              <a:off x="99683" y="2781430"/>
              <a:ext cx="3614297" cy="236864"/>
            </a:xfrm>
            <a:prstGeom prst="rect">
              <a:avLst/>
            </a:prstGeom>
            <a:solidFill>
              <a:srgbClr val="FEE599"/>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600">
                <a:solidFill>
                  <a:schemeClr val="lt1"/>
                </a:solidFill>
                <a:latin typeface="Calibri" charset="0"/>
                <a:ea typeface="Calibri" charset="0"/>
                <a:cs typeface="Calibri" charset="0"/>
                <a:sym typeface="Calibri"/>
              </a:endParaRPr>
            </a:p>
          </p:txBody>
        </p:sp>
        <p:sp>
          <p:nvSpPr>
            <p:cNvPr id="11" name="Shape 172"/>
            <p:cNvSpPr/>
            <p:nvPr/>
          </p:nvSpPr>
          <p:spPr>
            <a:xfrm>
              <a:off x="493712" y="3066184"/>
              <a:ext cx="3220187" cy="236864"/>
            </a:xfrm>
            <a:prstGeom prst="rect">
              <a:avLst/>
            </a:prstGeom>
            <a:solidFill>
              <a:srgbClr val="FEE599"/>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050">
                <a:solidFill>
                  <a:schemeClr val="lt1"/>
                </a:solidFill>
                <a:latin typeface="Calibri" charset="0"/>
                <a:ea typeface="Calibri" charset="0"/>
                <a:cs typeface="Calibri" charset="0"/>
                <a:sym typeface="Calibri"/>
              </a:endParaRPr>
            </a:p>
          </p:txBody>
        </p:sp>
        <p:sp>
          <p:nvSpPr>
            <p:cNvPr id="12" name="Shape 173"/>
            <p:cNvSpPr/>
            <p:nvPr/>
          </p:nvSpPr>
          <p:spPr>
            <a:xfrm>
              <a:off x="493712" y="3373188"/>
              <a:ext cx="3217333" cy="236864"/>
            </a:xfrm>
            <a:prstGeom prst="rect">
              <a:avLst/>
            </a:prstGeom>
            <a:solidFill>
              <a:srgbClr val="FEE599"/>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050">
                <a:solidFill>
                  <a:schemeClr val="lt1"/>
                </a:solidFill>
                <a:latin typeface="Calibri" charset="0"/>
                <a:ea typeface="Calibri" charset="0"/>
                <a:cs typeface="Calibri" charset="0"/>
                <a:sym typeface="Calibri"/>
              </a:endParaRPr>
            </a:p>
          </p:txBody>
        </p:sp>
        <p:sp>
          <p:nvSpPr>
            <p:cNvPr id="13" name="Shape 174"/>
            <p:cNvSpPr/>
            <p:nvPr/>
          </p:nvSpPr>
          <p:spPr>
            <a:xfrm>
              <a:off x="26297" y="1131590"/>
              <a:ext cx="457965" cy="2589648"/>
            </a:xfrm>
            <a:prstGeom prst="rect">
              <a:avLst/>
            </a:prstGeom>
            <a:solidFill>
              <a:srgbClr val="FF9900"/>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050">
                <a:solidFill>
                  <a:schemeClr val="lt1"/>
                </a:solidFill>
                <a:latin typeface="Calibri" charset="0"/>
                <a:ea typeface="Calibri" charset="0"/>
                <a:cs typeface="Calibri" charset="0"/>
                <a:sym typeface="Calibri"/>
              </a:endParaRPr>
            </a:p>
          </p:txBody>
        </p:sp>
        <p:sp>
          <p:nvSpPr>
            <p:cNvPr id="14" name="Shape 175"/>
            <p:cNvSpPr/>
            <p:nvPr/>
          </p:nvSpPr>
          <p:spPr>
            <a:xfrm>
              <a:off x="493712" y="1951541"/>
              <a:ext cx="3217387" cy="236864"/>
            </a:xfrm>
            <a:prstGeom prst="rect">
              <a:avLst/>
            </a:prstGeom>
            <a:solidFill>
              <a:srgbClr val="FEE599"/>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050">
                <a:solidFill>
                  <a:schemeClr val="lt1"/>
                </a:solidFill>
                <a:latin typeface="Calibri" charset="0"/>
                <a:ea typeface="Calibri" charset="0"/>
                <a:cs typeface="Calibri" charset="0"/>
                <a:sym typeface="Calibri"/>
              </a:endParaRPr>
            </a:p>
          </p:txBody>
        </p:sp>
        <p:sp>
          <p:nvSpPr>
            <p:cNvPr id="15" name="Shape 176"/>
            <p:cNvSpPr txBox="1"/>
            <p:nvPr/>
          </p:nvSpPr>
          <p:spPr>
            <a:xfrm>
              <a:off x="96747" y="1411357"/>
              <a:ext cx="423069" cy="200227"/>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dirty="0">
                  <a:latin typeface="Calibri" charset="0"/>
                  <a:ea typeface="Calibri" charset="0"/>
                  <a:cs typeface="Calibri" charset="0"/>
                  <a:sym typeface="Calibri"/>
                </a:rPr>
                <a:t>Design</a:t>
              </a:r>
            </a:p>
          </p:txBody>
        </p:sp>
        <p:sp>
          <p:nvSpPr>
            <p:cNvPr id="16" name="Shape 177"/>
            <p:cNvSpPr txBox="1"/>
            <p:nvPr/>
          </p:nvSpPr>
          <p:spPr>
            <a:xfrm>
              <a:off x="1127343" y="3101301"/>
              <a:ext cx="1806904" cy="184228"/>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dk1"/>
                </a:buClr>
              </a:pPr>
              <a:endParaRPr sz="2700" i="1">
                <a:solidFill>
                  <a:srgbClr val="38761D"/>
                </a:solidFill>
                <a:latin typeface="Calibri" charset="0"/>
                <a:ea typeface="Calibri" charset="0"/>
                <a:cs typeface="Calibri" charset="0"/>
                <a:sym typeface="Calibri"/>
              </a:endParaRPr>
            </a:p>
          </p:txBody>
        </p:sp>
        <p:sp>
          <p:nvSpPr>
            <p:cNvPr id="17" name="Shape 178"/>
            <p:cNvSpPr txBox="1"/>
            <p:nvPr/>
          </p:nvSpPr>
          <p:spPr>
            <a:xfrm>
              <a:off x="2994231" y="2282917"/>
              <a:ext cx="680825"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dirty="0">
                  <a:solidFill>
                    <a:schemeClr val="dk1"/>
                  </a:solidFill>
                  <a:latin typeface="Calibri" charset="0"/>
                  <a:ea typeface="Calibri" charset="0"/>
                  <a:cs typeface="Calibri" charset="0"/>
                  <a:sym typeface="Calibri"/>
                </a:rPr>
                <a:t>Bare board</a:t>
              </a:r>
            </a:p>
          </p:txBody>
        </p:sp>
        <p:sp>
          <p:nvSpPr>
            <p:cNvPr id="18" name="Shape 179"/>
            <p:cNvSpPr/>
            <p:nvPr/>
          </p:nvSpPr>
          <p:spPr>
            <a:xfrm>
              <a:off x="1135159" y="1283247"/>
              <a:ext cx="784802" cy="2407709"/>
            </a:xfrm>
            <a:prstGeom prst="rect">
              <a:avLst/>
            </a:prstGeom>
            <a:solidFill>
              <a:srgbClr val="5B9BD5">
                <a:alpha val="49800"/>
              </a:srgbClr>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pPr>
              <a:endParaRPr sz="1050">
                <a:solidFill>
                  <a:schemeClr val="lt1"/>
                </a:solidFill>
                <a:latin typeface="Calibri" charset="0"/>
                <a:ea typeface="Calibri" charset="0"/>
                <a:cs typeface="Calibri" charset="0"/>
                <a:sym typeface="Calibri"/>
              </a:endParaRPr>
            </a:p>
          </p:txBody>
        </p:sp>
        <p:sp>
          <p:nvSpPr>
            <p:cNvPr id="19" name="Shape 180"/>
            <p:cNvSpPr txBox="1"/>
            <p:nvPr/>
          </p:nvSpPr>
          <p:spPr>
            <a:xfrm>
              <a:off x="2994231" y="2532178"/>
              <a:ext cx="680824"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dirty="0">
                  <a:solidFill>
                    <a:schemeClr val="dk1"/>
                  </a:solidFill>
                  <a:latin typeface="Calibri" charset="0"/>
                  <a:ea typeface="Calibri" charset="0"/>
                  <a:cs typeface="Calibri" charset="0"/>
                  <a:sym typeface="Calibri"/>
                </a:rPr>
                <a:t>Assembly</a:t>
              </a:r>
            </a:p>
          </p:txBody>
        </p:sp>
        <p:sp>
          <p:nvSpPr>
            <p:cNvPr id="20" name="Shape 181"/>
            <p:cNvSpPr txBox="1"/>
            <p:nvPr/>
          </p:nvSpPr>
          <p:spPr>
            <a:xfrm>
              <a:off x="2994231" y="2822549"/>
              <a:ext cx="698682"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a:solidFill>
                    <a:schemeClr val="dk1"/>
                  </a:solidFill>
                  <a:latin typeface="Calibri" charset="0"/>
                  <a:ea typeface="Calibri" charset="0"/>
                  <a:cs typeface="Calibri" charset="0"/>
                  <a:sym typeface="Calibri"/>
                </a:rPr>
                <a:t>Enclosure</a:t>
              </a:r>
            </a:p>
          </p:txBody>
        </p:sp>
        <p:sp>
          <p:nvSpPr>
            <p:cNvPr id="21" name="Shape 182"/>
            <p:cNvSpPr txBox="1"/>
            <p:nvPr/>
          </p:nvSpPr>
          <p:spPr>
            <a:xfrm>
              <a:off x="2992959" y="3120305"/>
              <a:ext cx="683768"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dirty="0" err="1">
                  <a:solidFill>
                    <a:schemeClr val="dk1"/>
                  </a:solidFill>
                  <a:latin typeface="Calibri" charset="0"/>
                  <a:ea typeface="Calibri" charset="0"/>
                  <a:cs typeface="Calibri" charset="0"/>
                  <a:sym typeface="Calibri"/>
                </a:rPr>
                <a:t>Frontpanel</a:t>
              </a:r>
              <a:r>
                <a:rPr lang="en" sz="800" b="1" dirty="0">
                  <a:solidFill>
                    <a:schemeClr val="dk1"/>
                  </a:solidFill>
                  <a:latin typeface="Calibri" charset="0"/>
                  <a:ea typeface="Calibri" charset="0"/>
                  <a:cs typeface="Calibri" charset="0"/>
                  <a:sym typeface="Calibri"/>
                </a:rPr>
                <a:t>/keypad</a:t>
              </a:r>
            </a:p>
          </p:txBody>
        </p:sp>
        <p:sp>
          <p:nvSpPr>
            <p:cNvPr id="22" name="Shape 183"/>
            <p:cNvSpPr txBox="1"/>
            <p:nvPr/>
          </p:nvSpPr>
          <p:spPr>
            <a:xfrm>
              <a:off x="96747" y="2078486"/>
              <a:ext cx="332987"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dirty="0">
                  <a:solidFill>
                    <a:schemeClr val="dk1"/>
                  </a:solidFill>
                  <a:latin typeface="Calibri" charset="0"/>
                  <a:ea typeface="Calibri" charset="0"/>
                  <a:cs typeface="Calibri" charset="0"/>
                  <a:sym typeface="Calibri"/>
                </a:rPr>
                <a:t>E-CAD</a:t>
              </a:r>
            </a:p>
          </p:txBody>
        </p:sp>
        <p:sp>
          <p:nvSpPr>
            <p:cNvPr id="23" name="Shape 184"/>
            <p:cNvSpPr txBox="1"/>
            <p:nvPr/>
          </p:nvSpPr>
          <p:spPr>
            <a:xfrm>
              <a:off x="101546" y="2780525"/>
              <a:ext cx="366736"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dirty="0">
                  <a:solidFill>
                    <a:schemeClr val="dk1"/>
                  </a:solidFill>
                  <a:latin typeface="Calibri" charset="0"/>
                  <a:ea typeface="Calibri" charset="0"/>
                  <a:cs typeface="Calibri" charset="0"/>
                  <a:sym typeface="Calibri"/>
                </a:rPr>
                <a:t>M-CAD</a:t>
              </a:r>
            </a:p>
          </p:txBody>
        </p:sp>
        <p:sp>
          <p:nvSpPr>
            <p:cNvPr id="24" name="Shape 185"/>
            <p:cNvSpPr txBox="1"/>
            <p:nvPr/>
          </p:nvSpPr>
          <p:spPr>
            <a:xfrm>
              <a:off x="1133147" y="1280345"/>
              <a:ext cx="819704" cy="661715"/>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nl-BE" sz="800" dirty="0">
                  <a:solidFill>
                    <a:schemeClr val="bg1"/>
                  </a:solidFill>
                  <a:latin typeface="Calibri" charset="0"/>
                  <a:ea typeface="Calibri" charset="0"/>
                  <a:cs typeface="Calibri" charset="0"/>
                  <a:sym typeface="Calibri"/>
                </a:rPr>
                <a:t>Design verification</a:t>
              </a:r>
              <a:endParaRPr lang="en" sz="800" dirty="0">
                <a:solidFill>
                  <a:schemeClr val="bg1"/>
                </a:solidFill>
                <a:latin typeface="Calibri" charset="0"/>
                <a:ea typeface="Calibri" charset="0"/>
                <a:cs typeface="Calibri" charset="0"/>
                <a:sym typeface="Calibri"/>
              </a:endParaRP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Online calculation</a:t>
              </a: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Input</a:t>
              </a: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Visualization</a:t>
              </a: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DRC/DFM</a:t>
              </a: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Online pre-CAM</a:t>
              </a: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Output</a:t>
              </a:r>
            </a:p>
          </p:txBody>
        </p:sp>
        <p:sp>
          <p:nvSpPr>
            <p:cNvPr id="25" name="Shape 186"/>
            <p:cNvSpPr/>
            <p:nvPr/>
          </p:nvSpPr>
          <p:spPr>
            <a:xfrm>
              <a:off x="1978673" y="1283246"/>
              <a:ext cx="820003" cy="2415202"/>
            </a:xfrm>
            <a:prstGeom prst="rect">
              <a:avLst/>
            </a:prstGeom>
            <a:solidFill>
              <a:srgbClr val="5B9BD5">
                <a:alpha val="49800"/>
              </a:srgbClr>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050">
                <a:solidFill>
                  <a:schemeClr val="lt1"/>
                </a:solidFill>
                <a:latin typeface="Calibri" charset="0"/>
                <a:ea typeface="Calibri" charset="0"/>
                <a:cs typeface="Calibri" charset="0"/>
                <a:sym typeface="Calibri"/>
              </a:endParaRPr>
            </a:p>
          </p:txBody>
        </p:sp>
        <p:sp>
          <p:nvSpPr>
            <p:cNvPr id="26" name="Shape 187"/>
            <p:cNvSpPr txBox="1"/>
            <p:nvPr/>
          </p:nvSpPr>
          <p:spPr>
            <a:xfrm>
              <a:off x="1961222" y="1280345"/>
              <a:ext cx="893271" cy="503153"/>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dirty="0">
                  <a:solidFill>
                    <a:schemeClr val="bg1"/>
                  </a:solidFill>
                  <a:latin typeface="Calibri" charset="0"/>
                  <a:ea typeface="Calibri" charset="0"/>
                  <a:cs typeface="Calibri" charset="0"/>
                  <a:sym typeface="Calibri"/>
                </a:rPr>
                <a:t>Production</a:t>
              </a:r>
              <a:r>
                <a:rPr lang="nl-BE" sz="800" dirty="0">
                  <a:solidFill>
                    <a:schemeClr val="bg1"/>
                  </a:solidFill>
                  <a:latin typeface="Calibri" charset="0"/>
                  <a:ea typeface="Calibri" charset="0"/>
                  <a:cs typeface="Calibri" charset="0"/>
                  <a:sym typeface="Calibri"/>
                </a:rPr>
                <a:t> preparation</a:t>
              </a:r>
              <a:endParaRPr lang="en" sz="800" dirty="0">
                <a:solidFill>
                  <a:schemeClr val="bg1"/>
                </a:solidFill>
                <a:latin typeface="Calibri" charset="0"/>
                <a:ea typeface="Calibri" charset="0"/>
                <a:cs typeface="Calibri" charset="0"/>
                <a:sym typeface="Calibri"/>
              </a:endParaRP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Offline quotation</a:t>
              </a: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Customer interaction</a:t>
              </a: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Data preparation</a:t>
              </a:r>
            </a:p>
            <a:p>
              <a:pPr marL="161925" indent="-161925">
                <a:buClr>
                  <a:schemeClr val="dk1"/>
                </a:buClr>
                <a:buSzPct val="100000"/>
                <a:buFont typeface="Calibri"/>
                <a:buChar char="-"/>
              </a:pPr>
              <a:r>
                <a:rPr lang="en" sz="800" dirty="0">
                  <a:solidFill>
                    <a:schemeClr val="bg1"/>
                  </a:solidFill>
                  <a:latin typeface="Calibri" charset="0"/>
                  <a:ea typeface="Calibri" charset="0"/>
                  <a:cs typeface="Calibri" charset="0"/>
                  <a:sym typeface="Calibri"/>
                </a:rPr>
                <a:t>Sourcing</a:t>
              </a:r>
            </a:p>
          </p:txBody>
        </p:sp>
        <p:sp>
          <p:nvSpPr>
            <p:cNvPr id="27" name="Shape 188"/>
            <p:cNvSpPr/>
            <p:nvPr/>
          </p:nvSpPr>
          <p:spPr>
            <a:xfrm>
              <a:off x="493028" y="2350067"/>
              <a:ext cx="460737" cy="537153"/>
            </a:xfrm>
            <a:prstGeom prst="rightArrow">
              <a:avLst>
                <a:gd name="adj1" fmla="val 50000"/>
                <a:gd name="adj2" fmla="val 50000"/>
              </a:avLst>
            </a:prstGeom>
            <a:solidFill>
              <a:schemeClr val="accent1"/>
            </a:solidFill>
            <a:ln w="12700" cap="flat" cmpd="sng">
              <a:solidFill>
                <a:srgbClr val="42719B"/>
              </a:solid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 sz="800">
                  <a:solidFill>
                    <a:schemeClr val="lt1"/>
                  </a:solidFill>
                  <a:latin typeface="Calibri" charset="0"/>
                  <a:ea typeface="Calibri" charset="0"/>
                  <a:cs typeface="Calibri" charset="0"/>
                  <a:sym typeface="Calibri"/>
                </a:rPr>
                <a:t>Inputs</a:t>
              </a:r>
            </a:p>
          </p:txBody>
        </p:sp>
        <p:sp>
          <p:nvSpPr>
            <p:cNvPr id="28" name="Shape 189"/>
            <p:cNvSpPr/>
            <p:nvPr/>
          </p:nvSpPr>
          <p:spPr>
            <a:xfrm>
              <a:off x="2952758" y="1454779"/>
              <a:ext cx="423062" cy="455419"/>
            </a:xfrm>
            <a:prstGeom prst="leftArrow">
              <a:avLst>
                <a:gd name="adj1" fmla="val 50000"/>
                <a:gd name="adj2" fmla="val 59109"/>
              </a:avLst>
            </a:prstGeom>
            <a:solidFill>
              <a:schemeClr val="accent1"/>
            </a:solidFill>
            <a:ln w="12700" cap="flat" cmpd="sng">
              <a:solidFill>
                <a:srgbClr val="42719B"/>
              </a:solid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dirty="0">
                  <a:solidFill>
                    <a:schemeClr val="lt1"/>
                  </a:solidFill>
                  <a:latin typeface="Calibri" charset="0"/>
                  <a:ea typeface="Calibri" charset="0"/>
                  <a:cs typeface="Calibri" charset="0"/>
                  <a:sym typeface="Calibri"/>
                </a:rPr>
                <a:t>Output</a:t>
              </a:r>
              <a:endParaRPr lang="en" sz="300" dirty="0">
                <a:solidFill>
                  <a:schemeClr val="lt1"/>
                </a:solidFill>
                <a:latin typeface="Calibri" charset="0"/>
                <a:ea typeface="Calibri" charset="0"/>
                <a:cs typeface="Calibri" charset="0"/>
                <a:sym typeface="Calibri"/>
              </a:endParaRPr>
            </a:p>
            <a:p>
              <a:pPr algn="ctr"/>
              <a:endParaRPr sz="400" dirty="0">
                <a:solidFill>
                  <a:schemeClr val="lt1"/>
                </a:solidFill>
                <a:latin typeface="Calibri" charset="0"/>
                <a:ea typeface="Calibri" charset="0"/>
                <a:cs typeface="Calibri" charset="0"/>
                <a:sym typeface="Calibri"/>
              </a:endParaRPr>
            </a:p>
          </p:txBody>
        </p:sp>
        <p:sp>
          <p:nvSpPr>
            <p:cNvPr id="29" name="Shape 190"/>
            <p:cNvSpPr/>
            <p:nvPr/>
          </p:nvSpPr>
          <p:spPr>
            <a:xfrm>
              <a:off x="598404" y="1818103"/>
              <a:ext cx="460736" cy="507729"/>
            </a:xfrm>
            <a:prstGeom prst="leftArrow">
              <a:avLst>
                <a:gd name="adj1" fmla="val 50000"/>
                <a:gd name="adj2" fmla="val 50763"/>
              </a:avLst>
            </a:prstGeom>
            <a:solidFill>
              <a:schemeClr val="accent1"/>
            </a:solidFill>
            <a:ln w="12700" cap="flat" cmpd="sng">
              <a:solidFill>
                <a:srgbClr val="42719B"/>
              </a:solid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 sz="800" dirty="0">
                  <a:solidFill>
                    <a:schemeClr val="lt1"/>
                  </a:solidFill>
                  <a:latin typeface="Calibri" charset="0"/>
                  <a:ea typeface="Calibri" charset="0"/>
                  <a:cs typeface="Calibri" charset="0"/>
                  <a:sym typeface="Calibri"/>
                </a:rPr>
                <a:t>Libraries</a:t>
              </a:r>
            </a:p>
          </p:txBody>
        </p:sp>
        <p:sp>
          <p:nvSpPr>
            <p:cNvPr id="30" name="Shape 191"/>
            <p:cNvSpPr txBox="1"/>
            <p:nvPr/>
          </p:nvSpPr>
          <p:spPr>
            <a:xfrm>
              <a:off x="2994231" y="1990780"/>
              <a:ext cx="662679"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dirty="0">
                  <a:solidFill>
                    <a:schemeClr val="dk1"/>
                  </a:solidFill>
                  <a:latin typeface="Calibri" charset="0"/>
                  <a:ea typeface="Calibri" charset="0"/>
                  <a:cs typeface="Calibri" charset="0"/>
                  <a:sym typeface="Calibri"/>
                </a:rPr>
                <a:t>PCB design</a:t>
              </a:r>
            </a:p>
          </p:txBody>
        </p:sp>
        <p:sp>
          <p:nvSpPr>
            <p:cNvPr id="31" name="Shape 192"/>
            <p:cNvSpPr txBox="1"/>
            <p:nvPr/>
          </p:nvSpPr>
          <p:spPr>
            <a:xfrm>
              <a:off x="2992959" y="3418061"/>
              <a:ext cx="696367"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800" b="1" dirty="0">
                  <a:solidFill>
                    <a:schemeClr val="dk1"/>
                  </a:solidFill>
                  <a:latin typeface="Calibri" charset="0"/>
                  <a:ea typeface="Calibri" charset="0"/>
                  <a:cs typeface="Calibri" charset="0"/>
                  <a:sym typeface="Calibri"/>
                </a:rPr>
                <a:t>Printed electronics</a:t>
              </a:r>
            </a:p>
          </p:txBody>
        </p:sp>
        <p:sp>
          <p:nvSpPr>
            <p:cNvPr id="32" name="Shape 194"/>
            <p:cNvSpPr/>
            <p:nvPr/>
          </p:nvSpPr>
          <p:spPr>
            <a:xfrm>
              <a:off x="3710838" y="1118501"/>
              <a:ext cx="629521" cy="1116707"/>
            </a:xfrm>
            <a:prstGeom prst="rect">
              <a:avLst/>
            </a:prstGeom>
            <a:solidFill>
              <a:schemeClr val="tx2">
                <a:lumMod val="60000"/>
                <a:lumOff val="40000"/>
                <a:alpha val="49800"/>
              </a:schemeClr>
            </a:solidFill>
            <a:ln w="12700" cap="flat" cmpd="sng">
              <a:no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600">
                <a:solidFill>
                  <a:schemeClr val="lt1"/>
                </a:solidFill>
                <a:latin typeface="Calibri" charset="0"/>
                <a:ea typeface="Calibri" charset="0"/>
                <a:cs typeface="Calibri" charset="0"/>
                <a:sym typeface="Calibri"/>
              </a:endParaRPr>
            </a:p>
          </p:txBody>
        </p:sp>
        <p:sp>
          <p:nvSpPr>
            <p:cNvPr id="33" name="Shape 195"/>
            <p:cNvSpPr txBox="1"/>
            <p:nvPr/>
          </p:nvSpPr>
          <p:spPr>
            <a:xfrm>
              <a:off x="3839122" y="1469039"/>
              <a:ext cx="400857" cy="207863"/>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nl-BE" sz="800" b="1" dirty="0">
                  <a:solidFill>
                    <a:schemeClr val="dk1"/>
                  </a:solidFill>
                  <a:latin typeface="Calibri" charset="0"/>
                  <a:ea typeface="Calibri" charset="0"/>
                  <a:cs typeface="Calibri" charset="0"/>
                  <a:sym typeface="Calibri"/>
                </a:rPr>
                <a:t>Production</a:t>
              </a:r>
              <a:endParaRPr lang="en" sz="800" b="1" dirty="0">
                <a:solidFill>
                  <a:schemeClr val="dk1"/>
                </a:solidFill>
                <a:latin typeface="Calibri" charset="0"/>
                <a:ea typeface="Calibri" charset="0"/>
                <a:cs typeface="Calibri" charset="0"/>
                <a:sym typeface="Calibri"/>
              </a:endParaRPr>
            </a:p>
          </p:txBody>
        </p:sp>
        <p:sp>
          <p:nvSpPr>
            <p:cNvPr id="34" name="Shape 196"/>
            <p:cNvSpPr txBox="1"/>
            <p:nvPr/>
          </p:nvSpPr>
          <p:spPr>
            <a:xfrm>
              <a:off x="3710337" y="2227429"/>
              <a:ext cx="624666" cy="502367"/>
            </a:xfrm>
            <a:prstGeom prst="rect">
              <a:avLst/>
            </a:prstGeom>
            <a:solidFill>
              <a:srgbClr val="2A9F00"/>
            </a:solidFill>
            <a:ln>
              <a:noFill/>
            </a:ln>
          </p:spPr>
          <p:txBody>
            <a:bodyPr lIns="68569" tIns="68569" rIns="68569" bIns="68569"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 sz="800" b="1" dirty="0">
                <a:solidFill>
                  <a:schemeClr val="bg1"/>
                </a:solidFill>
                <a:latin typeface="Calibri" charset="0"/>
                <a:ea typeface="Calibri" charset="0"/>
                <a:cs typeface="Calibri" charset="0"/>
              </a:endParaRPr>
            </a:p>
            <a:p>
              <a:endParaRPr lang="en" sz="800" b="1" dirty="0">
                <a:solidFill>
                  <a:schemeClr val="bg1"/>
                </a:solidFill>
                <a:latin typeface="Calibri" charset="0"/>
                <a:ea typeface="Calibri" charset="0"/>
                <a:cs typeface="Calibri" charset="0"/>
              </a:endParaRPr>
            </a:p>
            <a:p>
              <a:pPr algn="ctr"/>
              <a:r>
                <a:rPr lang="en" sz="800" b="1" dirty="0">
                  <a:solidFill>
                    <a:schemeClr val="bg1"/>
                  </a:solidFill>
                  <a:latin typeface="Calibri" charset="0"/>
                  <a:ea typeface="Calibri" charset="0"/>
                  <a:cs typeface="Calibri" charset="0"/>
                </a:rPr>
                <a:t>Eurocircuits </a:t>
              </a:r>
            </a:p>
          </p:txBody>
        </p:sp>
        <p:sp>
          <p:nvSpPr>
            <p:cNvPr id="35" name="Shape 197"/>
            <p:cNvSpPr/>
            <p:nvPr/>
          </p:nvSpPr>
          <p:spPr>
            <a:xfrm>
              <a:off x="3269131" y="1154979"/>
              <a:ext cx="423062" cy="492036"/>
            </a:xfrm>
            <a:prstGeom prst="rightArrow">
              <a:avLst>
                <a:gd name="adj1" fmla="val 50000"/>
                <a:gd name="adj2" fmla="val 50296"/>
              </a:avLst>
            </a:prstGeom>
            <a:solidFill>
              <a:schemeClr val="accent1"/>
            </a:solidFill>
            <a:ln w="12700" cap="flat" cmpd="sng">
              <a:solidFill>
                <a:srgbClr val="42719B"/>
              </a:solid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 sz="800" dirty="0">
                  <a:solidFill>
                    <a:schemeClr val="lt1"/>
                  </a:solidFill>
                  <a:latin typeface="Calibri" charset="0"/>
                  <a:ea typeface="Calibri" charset="0"/>
                  <a:cs typeface="Calibri" charset="0"/>
                  <a:sym typeface="Calibri"/>
                </a:rPr>
                <a:t>Input</a:t>
              </a:r>
            </a:p>
          </p:txBody>
        </p:sp>
        <p:sp>
          <p:nvSpPr>
            <p:cNvPr id="36" name="Shape 198"/>
            <p:cNvSpPr/>
            <p:nvPr/>
          </p:nvSpPr>
          <p:spPr>
            <a:xfrm>
              <a:off x="595347" y="2931405"/>
              <a:ext cx="460736" cy="507729"/>
            </a:xfrm>
            <a:prstGeom prst="leftArrow">
              <a:avLst>
                <a:gd name="adj1" fmla="val 50000"/>
                <a:gd name="adj2" fmla="val 50763"/>
              </a:avLst>
            </a:prstGeom>
            <a:solidFill>
              <a:schemeClr val="accent1"/>
            </a:solidFill>
            <a:ln w="12700" cap="flat" cmpd="sng">
              <a:solidFill>
                <a:srgbClr val="42719B"/>
              </a:solidFill>
              <a:prstDash val="solid"/>
              <a:miter/>
              <a:headEnd type="none" w="med" len="med"/>
              <a:tailEnd type="none" w="med" len="med"/>
            </a:ln>
          </p:spPr>
          <p:txBody>
            <a:bodyPr lIns="51431" tIns="25706" rIns="51431" bIns="25706"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 sz="800" dirty="0">
                  <a:solidFill>
                    <a:schemeClr val="lt1"/>
                  </a:solidFill>
                  <a:latin typeface="Calibri" charset="0"/>
                  <a:ea typeface="Calibri" charset="0"/>
                  <a:cs typeface="Calibri" charset="0"/>
                  <a:sym typeface="Calibri"/>
                </a:rPr>
                <a:t>Outputs</a:t>
              </a:r>
            </a:p>
          </p:txBody>
        </p:sp>
        <p:sp>
          <p:nvSpPr>
            <p:cNvPr id="37" name="Shape 199"/>
            <p:cNvSpPr txBox="1"/>
            <p:nvPr/>
          </p:nvSpPr>
          <p:spPr>
            <a:xfrm>
              <a:off x="3822130" y="3042410"/>
              <a:ext cx="460737" cy="339358"/>
            </a:xfrm>
            <a:prstGeom prst="rect">
              <a:avLst/>
            </a:prstGeom>
            <a:noFill/>
            <a:ln>
              <a:noFill/>
            </a:ln>
          </p:spPr>
          <p:txBody>
            <a:bodyPr lIns="68569" tIns="68569" rIns="68569" bIns="68569"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800" b="1" dirty="0">
                  <a:latin typeface="Calibri" charset="0"/>
                  <a:ea typeface="Calibri" charset="0"/>
                  <a:cs typeface="Calibri" charset="0"/>
                </a:rPr>
                <a:t>Eurocircuits</a:t>
              </a:r>
            </a:p>
            <a:p>
              <a:r>
                <a:rPr lang="en" sz="800" b="1" dirty="0">
                  <a:latin typeface="Calibri" charset="0"/>
                  <a:ea typeface="Calibri" charset="0"/>
                  <a:cs typeface="Calibri" charset="0"/>
                </a:rPr>
                <a:t>+ Partners</a:t>
              </a:r>
            </a:p>
          </p:txBody>
        </p:sp>
        <p:sp>
          <p:nvSpPr>
            <p:cNvPr id="38" name="Shape 200"/>
            <p:cNvSpPr txBox="1"/>
            <p:nvPr/>
          </p:nvSpPr>
          <p:spPr>
            <a:xfrm>
              <a:off x="1145145" y="2222140"/>
              <a:ext cx="1656400" cy="231306"/>
            </a:xfrm>
            <a:prstGeom prst="rect">
              <a:avLst/>
            </a:prstGeom>
            <a:noFill/>
            <a:ln>
              <a:noFill/>
            </a:ln>
          </p:spPr>
          <p:txBody>
            <a:bodyPr lIns="68569" tIns="68569" rIns="68569" bIns="68569"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1000" b="1" dirty="0">
                  <a:latin typeface="Calibri" charset="0"/>
                  <a:ea typeface="Calibri" charset="0"/>
                  <a:cs typeface="Calibri" charset="0"/>
                </a:rPr>
                <a:t>PCB Visualizer</a:t>
              </a:r>
            </a:p>
          </p:txBody>
        </p:sp>
        <p:sp>
          <p:nvSpPr>
            <p:cNvPr id="39" name="Shape 204"/>
            <p:cNvSpPr txBox="1"/>
            <p:nvPr/>
          </p:nvSpPr>
          <p:spPr>
            <a:xfrm>
              <a:off x="1115350" y="3368530"/>
              <a:ext cx="1630927" cy="209401"/>
            </a:xfrm>
            <a:prstGeom prst="rect">
              <a:avLst/>
            </a:prstGeom>
            <a:noFill/>
            <a:ln>
              <a:noFill/>
            </a:ln>
          </p:spPr>
          <p:txBody>
            <a:bodyPr lIns="68569" tIns="68569" rIns="68569" bIns="68569" anchor="ctr"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350">
                <a:solidFill>
                  <a:srgbClr val="38761D"/>
                </a:solidFill>
                <a:latin typeface="Calibri" charset="0"/>
                <a:ea typeface="Calibri" charset="0"/>
                <a:cs typeface="Calibri" charset="0"/>
              </a:endParaRPr>
            </a:p>
          </p:txBody>
        </p:sp>
        <p:sp>
          <p:nvSpPr>
            <p:cNvPr id="40" name="Shape 205"/>
            <p:cNvSpPr txBox="1"/>
            <p:nvPr/>
          </p:nvSpPr>
          <p:spPr>
            <a:xfrm>
              <a:off x="1546584" y="1132366"/>
              <a:ext cx="950548" cy="150881"/>
            </a:xfrm>
            <a:prstGeom prst="rect">
              <a:avLst/>
            </a:prstGeom>
            <a:noFill/>
            <a:ln>
              <a:noFill/>
            </a:ln>
          </p:spPr>
          <p:txBody>
            <a:bodyPr lIns="51431" tIns="25706" rIns="51431" bIns="25706"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 sz="1000" b="1" dirty="0">
                  <a:solidFill>
                    <a:schemeClr val="lt1"/>
                  </a:solidFill>
                  <a:latin typeface="Calibri" charset="0"/>
                  <a:ea typeface="Calibri" charset="0"/>
                  <a:cs typeface="Calibri" charset="0"/>
                  <a:sym typeface="Calibri"/>
                </a:rPr>
                <a:t>Eurocircuits - PCB cloud</a:t>
              </a:r>
            </a:p>
          </p:txBody>
        </p:sp>
        <p:sp>
          <p:nvSpPr>
            <p:cNvPr id="41" name="Shape 202"/>
            <p:cNvSpPr txBox="1"/>
            <p:nvPr/>
          </p:nvSpPr>
          <p:spPr>
            <a:xfrm>
              <a:off x="1131231" y="2498320"/>
              <a:ext cx="1678128" cy="217629"/>
            </a:xfrm>
            <a:prstGeom prst="rect">
              <a:avLst/>
            </a:prstGeom>
            <a:noFill/>
            <a:ln>
              <a:noFill/>
            </a:ln>
          </p:spPr>
          <p:txBody>
            <a:bodyPr lIns="68569" tIns="68569" rIns="68569" bIns="68569"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1000" b="1" dirty="0">
                  <a:latin typeface="Calibri" charset="0"/>
                  <a:ea typeface="Calibri" charset="0"/>
                  <a:cs typeface="Calibri" charset="0"/>
                </a:rPr>
                <a:t>PCB</a:t>
              </a:r>
              <a:r>
                <a:rPr lang="en" sz="1000" b="1" dirty="0">
                  <a:latin typeface="Calibri" charset="0"/>
                  <a:ea typeface="Calibri" charset="0"/>
                  <a:cs typeface="Calibri" charset="0"/>
                </a:rPr>
                <a:t>A(ssembly) Visualizer = BOM </a:t>
              </a:r>
              <a:r>
                <a:rPr lang="nl-BE" sz="1000" b="1" dirty="0">
                  <a:latin typeface="Calibri" charset="0"/>
                  <a:ea typeface="Calibri" charset="0"/>
                  <a:cs typeface="Calibri" charset="0"/>
                </a:rPr>
                <a:t>editor</a:t>
              </a:r>
              <a:r>
                <a:rPr lang="en" sz="1000" b="1" dirty="0">
                  <a:latin typeface="Calibri" charset="0"/>
                  <a:ea typeface="Calibri" charset="0"/>
                  <a:cs typeface="Calibri" charset="0"/>
                </a:rPr>
                <a:t> + CPL </a:t>
              </a:r>
              <a:r>
                <a:rPr lang="nl-BE" sz="1000" b="1" dirty="0">
                  <a:latin typeface="Calibri" charset="0"/>
                  <a:ea typeface="Calibri" charset="0"/>
                  <a:cs typeface="Calibri" charset="0"/>
                </a:rPr>
                <a:t>editor</a:t>
              </a:r>
              <a:endParaRPr lang="en" sz="1000" b="1" dirty="0">
                <a:latin typeface="Calibri" charset="0"/>
                <a:ea typeface="Calibri" charset="0"/>
                <a:cs typeface="Calibri" charset="0"/>
              </a:endParaRPr>
            </a:p>
            <a:p>
              <a:endParaRPr sz="1000" dirty="0">
                <a:latin typeface="Calibri" charset="0"/>
                <a:ea typeface="Calibri" charset="0"/>
                <a:cs typeface="Calibri" charset="0"/>
              </a:endParaRPr>
            </a:p>
          </p:txBody>
        </p:sp>
        <p:sp>
          <p:nvSpPr>
            <p:cNvPr id="42" name="Shape 201"/>
            <p:cNvSpPr txBox="1"/>
            <p:nvPr/>
          </p:nvSpPr>
          <p:spPr>
            <a:xfrm>
              <a:off x="1131231" y="1970251"/>
              <a:ext cx="1640223" cy="231306"/>
            </a:xfrm>
            <a:prstGeom prst="rect">
              <a:avLst/>
            </a:prstGeom>
            <a:noFill/>
            <a:ln>
              <a:noFill/>
            </a:ln>
          </p:spPr>
          <p:txBody>
            <a:bodyPr lIns="68569" tIns="68569" rIns="68569" bIns="68569"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1000" b="1" dirty="0">
                  <a:latin typeface="Calibri" charset="0"/>
                  <a:ea typeface="Calibri" charset="0"/>
                  <a:cs typeface="Calibri" charset="0"/>
                </a:rPr>
                <a:t>eC-verified components</a:t>
              </a:r>
            </a:p>
          </p:txBody>
        </p:sp>
        <p:sp>
          <p:nvSpPr>
            <p:cNvPr id="43" name="Shape 203"/>
            <p:cNvSpPr txBox="1"/>
            <p:nvPr/>
          </p:nvSpPr>
          <p:spPr>
            <a:xfrm>
              <a:off x="1139926" y="2799935"/>
              <a:ext cx="1627056" cy="215322"/>
            </a:xfrm>
            <a:prstGeom prst="rect">
              <a:avLst/>
            </a:prstGeom>
            <a:noFill/>
            <a:ln>
              <a:noFill/>
            </a:ln>
          </p:spPr>
          <p:txBody>
            <a:bodyPr lIns="68569" tIns="68569" rIns="68569" bIns="68569"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1000" b="1" dirty="0">
                  <a:latin typeface="Calibri" charset="0"/>
                  <a:ea typeface="Calibri" charset="0"/>
                  <a:cs typeface="Calibri" charset="0"/>
                </a:rPr>
                <a:t>3D modelling + PCBE(</a:t>
              </a:r>
              <a:r>
                <a:rPr lang="en" sz="1000" b="1" dirty="0" err="1">
                  <a:latin typeface="Calibri" charset="0"/>
                  <a:ea typeface="Calibri" charset="0"/>
                  <a:cs typeface="Calibri" charset="0"/>
                </a:rPr>
                <a:t>nclosure</a:t>
              </a:r>
              <a:r>
                <a:rPr lang="en" sz="1000" b="1" dirty="0">
                  <a:latin typeface="Calibri" charset="0"/>
                  <a:ea typeface="Calibri" charset="0"/>
                  <a:cs typeface="Calibri" charset="0"/>
                </a:rPr>
                <a:t>) Visualizer </a:t>
              </a:r>
              <a:r>
                <a:rPr lang="en" sz="700" b="1" dirty="0">
                  <a:latin typeface="Calibri" charset="0"/>
                  <a:ea typeface="Calibri" charset="0"/>
                  <a:cs typeface="Calibri" charset="0"/>
                </a:rPr>
                <a:t>(end 2021)</a:t>
              </a:r>
              <a:endParaRPr lang="en" sz="800" b="1" dirty="0">
                <a:latin typeface="Calibri" charset="0"/>
                <a:ea typeface="Calibri" charset="0"/>
                <a:cs typeface="Calibri" charset="0"/>
              </a:endParaRPr>
            </a:p>
          </p:txBody>
        </p:sp>
      </p:grpSp>
      <p:sp>
        <p:nvSpPr>
          <p:cNvPr id="45" name="Shape 203">
            <a:extLst>
              <a:ext uri="{FF2B5EF4-FFF2-40B4-BE49-F238E27FC236}">
                <a16:creationId xmlns:a16="http://schemas.microsoft.com/office/drawing/2014/main" id="{F3454569-9D29-5345-84A3-BE3EF7213AB8}"/>
              </a:ext>
            </a:extLst>
          </p:cNvPr>
          <p:cNvSpPr txBox="1"/>
          <p:nvPr/>
        </p:nvSpPr>
        <p:spPr>
          <a:xfrm>
            <a:off x="2371152" y="3974501"/>
            <a:ext cx="2815696" cy="312792"/>
          </a:xfrm>
          <a:prstGeom prst="rect">
            <a:avLst/>
          </a:prstGeom>
          <a:noFill/>
          <a:ln>
            <a:noFill/>
          </a:ln>
        </p:spPr>
        <p:txBody>
          <a:bodyPr lIns="68569" tIns="68569" rIns="68569" bIns="68569" anchor="t" anchorCtr="0">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1000" b="1" dirty="0">
                <a:latin typeface="Calibri" charset="0"/>
                <a:ea typeface="Calibri" charset="0"/>
                <a:cs typeface="Calibri" charset="0"/>
              </a:rPr>
              <a:t>F</a:t>
            </a:r>
            <a:r>
              <a:rPr lang="en-GB" sz="1000" b="1" dirty="0">
                <a:latin typeface="Calibri" charset="0"/>
                <a:ea typeface="Calibri" charset="0"/>
                <a:cs typeface="Calibri" charset="0"/>
              </a:rPr>
              <a:t>r</a:t>
            </a:r>
            <a:r>
              <a:rPr lang="en" sz="1000" b="1" dirty="0" err="1">
                <a:latin typeface="Calibri" charset="0"/>
                <a:ea typeface="Calibri" charset="0"/>
                <a:cs typeface="Calibri" charset="0"/>
              </a:rPr>
              <a:t>ont</a:t>
            </a:r>
            <a:r>
              <a:rPr lang="en" sz="1000" b="1" dirty="0">
                <a:latin typeface="Calibri" charset="0"/>
                <a:ea typeface="Calibri" charset="0"/>
                <a:cs typeface="Calibri" charset="0"/>
              </a:rPr>
              <a:t> foils + PCBE(</a:t>
            </a:r>
            <a:r>
              <a:rPr lang="en" sz="1000" b="1" dirty="0" err="1">
                <a:latin typeface="Calibri" charset="0"/>
                <a:ea typeface="Calibri" charset="0"/>
                <a:cs typeface="Calibri" charset="0"/>
              </a:rPr>
              <a:t>nclosure</a:t>
            </a:r>
            <a:r>
              <a:rPr lang="en" sz="1000" b="1" dirty="0">
                <a:latin typeface="Calibri" charset="0"/>
                <a:ea typeface="Calibri" charset="0"/>
                <a:cs typeface="Calibri" charset="0"/>
              </a:rPr>
              <a:t>) Visualizer </a:t>
            </a:r>
            <a:r>
              <a:rPr lang="en" sz="700" b="1" dirty="0">
                <a:latin typeface="Calibri" charset="0"/>
                <a:ea typeface="Calibri" charset="0"/>
                <a:cs typeface="Calibri" charset="0"/>
              </a:rPr>
              <a:t>(end 2021)</a:t>
            </a:r>
            <a:endParaRPr lang="en" sz="1000" b="1" dirty="0">
              <a:latin typeface="Calibri" charset="0"/>
              <a:ea typeface="Calibri" charset="0"/>
              <a:cs typeface="Calibri" charset="0"/>
            </a:endParaRPr>
          </a:p>
        </p:txBody>
      </p:sp>
    </p:spTree>
    <p:extLst>
      <p:ext uri="{BB962C8B-B14F-4D97-AF65-F5344CB8AC3E}">
        <p14:creationId xmlns:p14="http://schemas.microsoft.com/office/powerpoint/2010/main" val="733959036"/>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AA0BE-7285-7AA2-4988-6FAF8BB7F5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B1BCD6-C296-AE1B-1560-E184C58785DB}"/>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5" name="Picture 4">
            <a:extLst>
              <a:ext uri="{FF2B5EF4-FFF2-40B4-BE49-F238E27FC236}">
                <a16:creationId xmlns:a16="http://schemas.microsoft.com/office/drawing/2014/main" id="{3E93D58F-4EC9-BB3D-627B-1C1552340285}"/>
              </a:ext>
            </a:extLst>
          </p:cNvPr>
          <p:cNvPicPr>
            <a:picLocks noChangeAspect="1"/>
          </p:cNvPicPr>
          <p:nvPr/>
        </p:nvPicPr>
        <p:blipFill>
          <a:blip r:embed="rId3"/>
          <a:stretch>
            <a:fillRect/>
          </a:stretch>
        </p:blipFill>
        <p:spPr>
          <a:xfrm>
            <a:off x="179512" y="195486"/>
            <a:ext cx="8000899" cy="4412456"/>
          </a:xfrm>
          <a:prstGeom prst="rect">
            <a:avLst/>
          </a:prstGeom>
        </p:spPr>
      </p:pic>
    </p:spTree>
    <p:extLst>
      <p:ext uri="{BB962C8B-B14F-4D97-AF65-F5344CB8AC3E}">
        <p14:creationId xmlns:p14="http://schemas.microsoft.com/office/powerpoint/2010/main" val="3845181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A931B-D734-37D7-DCB1-DC0112C0F5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B6EF6A-313B-1843-8BBF-F24B06E4515F}"/>
              </a:ext>
            </a:extLst>
          </p:cNvPr>
          <p:cNvSpPr txBox="1"/>
          <p:nvPr/>
        </p:nvSpPr>
        <p:spPr>
          <a:xfrm>
            <a:off x="2843808" y="4803998"/>
            <a:ext cx="1656184" cy="246221"/>
          </a:xfrm>
          <a:prstGeom prst="rect">
            <a:avLst/>
          </a:prstGeom>
          <a:noFill/>
        </p:spPr>
        <p:txBody>
          <a:bodyPr wrap="square" rtlCol="0">
            <a:spAutoFit/>
          </a:bodyPr>
          <a:lstStyle/>
          <a:p>
            <a:r>
              <a:rPr lang="en-GB" sz="1000" dirty="0"/>
              <a:t>Copyright Data4PCB</a:t>
            </a:r>
          </a:p>
        </p:txBody>
      </p:sp>
      <p:pic>
        <p:nvPicPr>
          <p:cNvPr id="2" name="Picture 1">
            <a:extLst>
              <a:ext uri="{FF2B5EF4-FFF2-40B4-BE49-F238E27FC236}">
                <a16:creationId xmlns:a16="http://schemas.microsoft.com/office/drawing/2014/main" id="{BE4335FC-6DBA-93C9-2756-B2799725AB2C}"/>
              </a:ext>
            </a:extLst>
          </p:cNvPr>
          <p:cNvPicPr>
            <a:picLocks noChangeAspect="1"/>
          </p:cNvPicPr>
          <p:nvPr/>
        </p:nvPicPr>
        <p:blipFill>
          <a:blip r:embed="rId3"/>
          <a:stretch>
            <a:fillRect/>
          </a:stretch>
        </p:blipFill>
        <p:spPr>
          <a:xfrm>
            <a:off x="179512" y="195486"/>
            <a:ext cx="8037177" cy="4371530"/>
          </a:xfrm>
          <a:prstGeom prst="rect">
            <a:avLst/>
          </a:prstGeom>
        </p:spPr>
      </p:pic>
    </p:spTree>
    <p:extLst>
      <p:ext uri="{BB962C8B-B14F-4D97-AF65-F5344CB8AC3E}">
        <p14:creationId xmlns:p14="http://schemas.microsoft.com/office/powerpoint/2010/main" val="3048921551"/>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3291</TotalTime>
  <Words>3790</Words>
  <Application>Microsoft Macintosh PowerPoint</Application>
  <PresentationFormat>On-screen Show (16:9)</PresentationFormat>
  <Paragraphs>544</Paragraphs>
  <Slides>70</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vt:lpstr>
      <vt:lpstr>Arial</vt:lpstr>
      <vt:lpstr>ArialMT</vt:lpstr>
      <vt:lpstr>Calibri</vt:lpstr>
      <vt:lpstr>Georgia</vt:lpstr>
      <vt:lpstr>Roboto</vt:lpstr>
      <vt:lpstr>Times New Roman</vt:lpstr>
      <vt:lpstr>Wingdings</vt:lpstr>
      <vt:lpstr>Office-thema</vt:lpstr>
      <vt:lpstr>HAN 2024  European Electronics market  Dirk Stans</vt:lpstr>
      <vt:lpstr>Who are we?</vt:lpstr>
      <vt:lpstr>Printed Circuit Board manufacturing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Printed Circuit Board Assembly</vt:lpstr>
      <vt:lpstr>Global EMS/ODM market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European Chip Act</vt:lpstr>
      <vt:lpstr>EU Chip Act objectives</vt:lpstr>
      <vt:lpstr>PowerPoint Presentation</vt:lpstr>
      <vt:lpstr>EU Chip Act objectives</vt:lpstr>
      <vt:lpstr>Electronics Value Chain</vt:lpstr>
      <vt:lpstr>PCB base material suppliers in EU</vt:lpstr>
      <vt:lpstr>PCB base material suppliers in EU</vt:lpstr>
      <vt:lpstr>Glass &amp; Copper foil suppliers in EU</vt:lpstr>
      <vt:lpstr>What needs to be done ?</vt:lpstr>
      <vt:lpstr>Make the electronics manufacturing industry sexy and important again</vt:lpstr>
      <vt:lpstr>Work today on our employees for tomorrow</vt:lpstr>
      <vt:lpstr>Create a level playing field for our industry</vt:lpstr>
      <vt:lpstr>Invest smartly in our electronics manufacturing industry</vt:lpstr>
      <vt:lpstr>What does it mean for you?</vt:lpstr>
      <vt:lpstr>European Circular Economy</vt:lpstr>
      <vt:lpstr>PowerPoint Presentation</vt:lpstr>
      <vt:lpstr>The EU circular economy action plan</vt:lpstr>
      <vt:lpstr>PowerPoint Presentation</vt:lpstr>
      <vt:lpstr>PowerPoint Presentation</vt:lpstr>
      <vt:lpstr>What is the EU doing do reduce e-waste?</vt:lpstr>
      <vt:lpstr>What does it mean for you?</vt:lpstr>
      <vt:lpstr>Corporate Social Responsibility (CSR)</vt:lpstr>
      <vt:lpstr>What does it mean for you?</vt:lpstr>
      <vt:lpstr>Eurocircuits an electronics engineer’s best friend !</vt:lpstr>
      <vt:lpstr>HAN 2023  Buy European  Dirk Stans</vt:lpstr>
      <vt:lpstr>2L – 100x80mm – green - leadfree</vt:lpstr>
      <vt:lpstr>Right First Time</vt:lpstr>
      <vt:lpstr>Order preparation costs - Eurocircuits</vt:lpstr>
      <vt:lpstr>Order preparation costs - Eurocircuits</vt:lpstr>
      <vt:lpstr>Order preparation costs – Chinese M</vt:lpstr>
      <vt:lpstr>What about Base material ?</vt:lpstr>
      <vt:lpstr>What about Base material ?</vt:lpstr>
      <vt:lpstr>Manufacturing contains ?</vt:lpstr>
      <vt:lpstr>What remains ?</vt:lpstr>
      <vt:lpstr>Corporate Social Responsibility (CSR) (ISO26000 &amp; 14001)</vt:lpstr>
      <vt:lpstr>2L – 100x80mm – green - leadfree</vt:lpstr>
      <vt:lpstr>2L – 100x80mm – green - leadfree</vt:lpstr>
      <vt:lpstr>2L – 100x80mm – green - leadfree</vt:lpstr>
      <vt:lpstr>Why not buying European, Eurocircuits?</vt:lpstr>
      <vt:lpstr>Not convinced?</vt:lpstr>
      <vt:lpstr>Eurocircuits an electronics engineer’s best friend !</vt:lpstr>
      <vt:lpstr>Eurocircuits Group</vt:lpstr>
      <vt:lpstr>PCB Manufacturing market</vt:lpstr>
      <vt:lpstr>Eurocircuits philosophy</vt:lpstr>
    </vt:vector>
  </TitlesOfParts>
  <Company>FHI, federatie van technologiebranches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rachel</dc:creator>
  <cp:lastModifiedBy>Dirk Stans</cp:lastModifiedBy>
  <cp:revision>151</cp:revision>
  <cp:lastPrinted>2017-05-22T16:29:16Z</cp:lastPrinted>
  <dcterms:created xsi:type="dcterms:W3CDTF">2017-02-16T10:38:32Z</dcterms:created>
  <dcterms:modified xsi:type="dcterms:W3CDTF">2024-01-25T10:54:29Z</dcterms:modified>
</cp:coreProperties>
</file>